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1"/>
  </p:notesMasterIdLst>
  <p:sldIdLst>
    <p:sldId id="256" r:id="rId2"/>
    <p:sldId id="335" r:id="rId3"/>
    <p:sldId id="337" r:id="rId4"/>
    <p:sldId id="338" r:id="rId5"/>
    <p:sldId id="339" r:id="rId6"/>
    <p:sldId id="356" r:id="rId7"/>
    <p:sldId id="357" r:id="rId8"/>
    <p:sldId id="358" r:id="rId9"/>
    <p:sldId id="336" r:id="rId10"/>
    <p:sldId id="340" r:id="rId11"/>
    <p:sldId id="341" r:id="rId12"/>
    <p:sldId id="342" r:id="rId13"/>
    <p:sldId id="343" r:id="rId14"/>
    <p:sldId id="344" r:id="rId15"/>
    <p:sldId id="345" r:id="rId16"/>
    <p:sldId id="346" r:id="rId17"/>
    <p:sldId id="347" r:id="rId18"/>
    <p:sldId id="348" r:id="rId19"/>
    <p:sldId id="349" r:id="rId20"/>
    <p:sldId id="350" r:id="rId21"/>
    <p:sldId id="351" r:id="rId22"/>
    <p:sldId id="352" r:id="rId23"/>
    <p:sldId id="353" r:id="rId24"/>
    <p:sldId id="354" r:id="rId25"/>
    <p:sldId id="355" r:id="rId26"/>
    <p:sldId id="359" r:id="rId27"/>
    <p:sldId id="360" r:id="rId28"/>
    <p:sldId id="361" r:id="rId29"/>
    <p:sldId id="374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320"/>
    <p:restoredTop sz="96220"/>
  </p:normalViewPr>
  <p:slideViewPr>
    <p:cSldViewPr snapToGrid="0">
      <p:cViewPr varScale="1">
        <p:scale>
          <a:sx n="138" d="100"/>
          <a:sy n="138" d="100"/>
        </p:scale>
        <p:origin x="176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13B93F-3E2A-C74F-BFEA-D26690FE2488}" type="datetimeFigureOut">
              <a:rPr lang="en-US" smtClean="0"/>
              <a:t>4/22/25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F94C52-17AB-5243-9EED-E9B9384B32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89360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F94C52-17AB-5243-9EED-E9B9384B320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6491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F94C52-17AB-5243-9EED-E9B9384B320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2924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F94C52-17AB-5243-9EED-E9B9384B320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5333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F94C52-17AB-5243-9EED-E9B9384B320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4802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22363"/>
            <a:ext cx="103632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F9AE07-89C6-F443-97AC-F6CE14E72020}" type="datetimeFigureOut">
              <a:rPr lang="en-US" smtClean="0"/>
              <a:t>4/22/25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F1EA7-ED5E-A14A-A819-62E43F955F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6588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F9AE07-89C6-F443-97AC-F6CE14E72020}" type="datetimeFigureOut">
              <a:rPr lang="en-US" smtClean="0"/>
              <a:t>4/22/25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F1EA7-ED5E-A14A-A819-62E43F955F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3665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F9AE07-89C6-F443-97AC-F6CE14E72020}" type="datetimeFigureOut">
              <a:rPr lang="en-US" smtClean="0"/>
              <a:t>4/22/25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F1EA7-ED5E-A14A-A819-62E43F955F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8899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F9AE07-89C6-F443-97AC-F6CE14E72020}" type="datetimeFigureOut">
              <a:rPr lang="en-US" smtClean="0"/>
              <a:t>4/22/25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F1EA7-ED5E-A14A-A819-62E43F955F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2650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F9AE07-89C6-F443-97AC-F6CE14E72020}" type="datetimeFigureOut">
              <a:rPr lang="en-US" smtClean="0"/>
              <a:t>4/22/25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F1EA7-ED5E-A14A-A819-62E43F955F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3846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F9AE07-89C6-F443-97AC-F6CE14E72020}" type="datetimeFigureOut">
              <a:rPr lang="en-US" smtClean="0"/>
              <a:t>4/22/25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F1EA7-ED5E-A14A-A819-62E43F955F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3424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F9AE07-89C6-F443-97AC-F6CE14E72020}" type="datetimeFigureOut">
              <a:rPr lang="en-US" smtClean="0"/>
              <a:t>4/22/25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F1EA7-ED5E-A14A-A819-62E43F955F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781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F9AE07-89C6-F443-97AC-F6CE14E72020}" type="datetimeFigureOut">
              <a:rPr lang="en-US" smtClean="0"/>
              <a:t>4/22/25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F1EA7-ED5E-A14A-A819-62E43F955F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0919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F9AE07-89C6-F443-97AC-F6CE14E72020}" type="datetimeFigureOut">
              <a:rPr lang="en-US" smtClean="0"/>
              <a:t>4/22/25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F1EA7-ED5E-A14A-A819-62E43F955F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0593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F9AE07-89C6-F443-97AC-F6CE14E72020}" type="datetimeFigureOut">
              <a:rPr lang="en-US" smtClean="0"/>
              <a:t>4/22/25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F1EA7-ED5E-A14A-A819-62E43F955F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3136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F9AE07-89C6-F443-97AC-F6CE14E72020}" type="datetimeFigureOut">
              <a:rPr lang="en-US" smtClean="0"/>
              <a:t>4/22/25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F1EA7-ED5E-A14A-A819-62E43F955F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9632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F9AE07-89C6-F443-97AC-F6CE14E72020}" type="datetimeFigureOut">
              <a:rPr lang="en-US" smtClean="0"/>
              <a:t>4/22/25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1F1EA7-ED5E-A14A-A819-62E43F955F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2907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9.png"/><Relationship Id="rId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00.png"/><Relationship Id="rId7" Type="http://schemas.openxmlformats.org/officeDocument/2006/relationships/image" Target="../media/image340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0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0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3.emf"/><Relationship Id="rId5" Type="http://schemas.openxmlformats.org/officeDocument/2006/relationships/image" Target="../media/image470.png"/><Relationship Id="rId4" Type="http://schemas.openxmlformats.org/officeDocument/2006/relationships/image" Target="../media/image5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0.png"/><Relationship Id="rId3" Type="http://schemas.openxmlformats.org/officeDocument/2006/relationships/image" Target="../media/image54.png"/><Relationship Id="rId7" Type="http://schemas.openxmlformats.org/officeDocument/2006/relationships/image" Target="../media/image58.emf"/><Relationship Id="rId2" Type="http://schemas.openxmlformats.org/officeDocument/2006/relationships/image" Target="../media/image49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1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10.png"/><Relationship Id="rId4" Type="http://schemas.openxmlformats.org/officeDocument/2006/relationships/image" Target="../media/image6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0.png"/><Relationship Id="rId3" Type="http://schemas.openxmlformats.org/officeDocument/2006/relationships/image" Target="../media/image63.png"/><Relationship Id="rId7" Type="http://schemas.openxmlformats.org/officeDocument/2006/relationships/image" Target="../media/image67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Relationship Id="rId9" Type="http://schemas.openxmlformats.org/officeDocument/2006/relationships/image" Target="../media/image68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1.png"/><Relationship Id="rId5" Type="http://schemas.openxmlformats.org/officeDocument/2006/relationships/image" Target="../media/image710.png"/><Relationship Id="rId4" Type="http://schemas.openxmlformats.org/officeDocument/2006/relationships/image" Target="../media/image6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image" Target="../media/image73.png"/><Relationship Id="rId7" Type="http://schemas.openxmlformats.org/officeDocument/2006/relationships/image" Target="../media/image110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4.emf"/><Relationship Id="rId5" Type="http://schemas.openxmlformats.org/officeDocument/2006/relationships/image" Target="../media/image95.png"/><Relationship Id="rId4" Type="http://schemas.openxmlformats.org/officeDocument/2006/relationships/image" Target="../media/image7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0.png"/><Relationship Id="rId3" Type="http://schemas.openxmlformats.org/officeDocument/2006/relationships/image" Target="../media/image76.png"/><Relationship Id="rId7" Type="http://schemas.openxmlformats.org/officeDocument/2006/relationships/image" Target="../media/image78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7.png"/><Relationship Id="rId5" Type="http://schemas.openxmlformats.org/officeDocument/2006/relationships/image" Target="../media/image71.png"/><Relationship Id="rId4" Type="http://schemas.openxmlformats.org/officeDocument/2006/relationships/image" Target="../media/image17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0.png"/><Relationship Id="rId5" Type="http://schemas.openxmlformats.org/officeDocument/2006/relationships/image" Target="../media/image80.png"/><Relationship Id="rId4" Type="http://schemas.openxmlformats.org/officeDocument/2006/relationships/image" Target="../media/image220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81.png"/><Relationship Id="rId7" Type="http://schemas.openxmlformats.org/officeDocument/2006/relationships/image" Target="../media/image84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0.png"/><Relationship Id="rId5" Type="http://schemas.openxmlformats.org/officeDocument/2006/relationships/image" Target="../media/image83.png"/><Relationship Id="rId10" Type="http://schemas.openxmlformats.org/officeDocument/2006/relationships/image" Target="../media/image320.png"/><Relationship Id="rId4" Type="http://schemas.openxmlformats.org/officeDocument/2006/relationships/image" Target="../media/image82.png"/><Relationship Id="rId9" Type="http://schemas.openxmlformats.org/officeDocument/2006/relationships/image" Target="../media/image8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5" Type="http://schemas.openxmlformats.org/officeDocument/2006/relationships/image" Target="../media/image9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6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emf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7.png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90DC1-FD22-4F2D-E0C4-2B2A96B7A81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PHYS4260 Quantum Mechanics II</a:t>
            </a:r>
            <a:br>
              <a:rPr lang="en-US" dirty="0"/>
            </a:br>
            <a:r>
              <a:rPr lang="en-US" dirty="0"/>
              <a:t>Spring 2025</a:t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165166-31DD-9AC8-B957-5FC5A0C8535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Path Integral in QM</a:t>
            </a:r>
          </a:p>
        </p:txBody>
      </p:sp>
    </p:spTree>
    <p:extLst>
      <p:ext uri="{BB962C8B-B14F-4D97-AF65-F5344CB8AC3E}">
        <p14:creationId xmlns:p14="http://schemas.microsoft.com/office/powerpoint/2010/main" val="22246920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2E52198-A1B7-7BCF-E161-D6CD8E0DE810}"/>
              </a:ext>
            </a:extLst>
          </p:cNvPr>
          <p:cNvSpPr txBox="1"/>
          <p:nvPr/>
        </p:nvSpPr>
        <p:spPr>
          <a:xfrm>
            <a:off x="349827" y="1305341"/>
            <a:ext cx="11492346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Huygens' theory served as a fundamental explanation of the wave nature of light interference. But did not fully resolve all observations such as the low-intensity double-slit experiment first performed by G. I. Taylor in 1909. </a:t>
            </a:r>
          </a:p>
          <a:p>
            <a:endParaRPr lang="en-US" dirty="0"/>
          </a:p>
          <a:p>
            <a:r>
              <a:rPr lang="en-US" dirty="0"/>
              <a:t>In quantum theory discussions (e.g., the Solvay Conference 1927),  Louis de Broglie proposed his hypothesis that the photon is guided by a wave function.</a:t>
            </a:r>
          </a:p>
          <a:p>
            <a:endParaRPr lang="en-US" dirty="0"/>
          </a:p>
          <a:p>
            <a:r>
              <a:rPr lang="en-US" dirty="0">
                <a:highlight>
                  <a:srgbClr val="FFFF00"/>
                </a:highlight>
              </a:rPr>
              <a:t>The wave function presents a much different explanation of the observed light and dark bands in a double slit experiment. In this conception, the photon follows a path which is a probabilistic choice of one of many possible paths in the electromagnetic field. These probable paths form the pattern: in dark areas, no photons are landing, and in bright areas, many photons are landing</a:t>
            </a:r>
            <a:r>
              <a:rPr lang="en-US" dirty="0"/>
              <a:t>. </a:t>
            </a:r>
          </a:p>
          <a:p>
            <a:endParaRPr lang="en-US" dirty="0"/>
          </a:p>
          <a:p>
            <a:r>
              <a:rPr lang="en-US" dirty="0"/>
              <a:t>The set of possible photon paths is consistent with Richard Feynman's path-integral theory that the paths are determined by the surroundings: the photon's originating point (atom), the slit, and the screen and by tracking and summing phases. The wave function is a solution to this geometry. </a:t>
            </a:r>
          </a:p>
          <a:p>
            <a:endParaRPr lang="en-US" dirty="0"/>
          </a:p>
          <a:p>
            <a:r>
              <a:rPr lang="en-US" dirty="0"/>
              <a:t>The wave function approach was further supported by additional double-slit experiments in Italy and Japan in the 1970s and 1980s with electrons.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7F45CF6B-A64C-A2EA-10F5-F98D0FFA25EB}"/>
              </a:ext>
            </a:extLst>
          </p:cNvPr>
          <p:cNvSpPr txBox="1">
            <a:spLocks/>
          </p:cNvSpPr>
          <p:nvPr/>
        </p:nvSpPr>
        <p:spPr>
          <a:xfrm>
            <a:off x="349827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Path Integral in Quantum Mechanics</a:t>
            </a:r>
          </a:p>
        </p:txBody>
      </p:sp>
    </p:spTree>
    <p:extLst>
      <p:ext uri="{BB962C8B-B14F-4D97-AF65-F5344CB8AC3E}">
        <p14:creationId xmlns:p14="http://schemas.microsoft.com/office/powerpoint/2010/main" val="6476946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1C6B6707-AAC1-901C-D6D7-35BB1B0CFE28}"/>
              </a:ext>
            </a:extLst>
          </p:cNvPr>
          <p:cNvSpPr txBox="1">
            <a:spLocks/>
          </p:cNvSpPr>
          <p:nvPr/>
        </p:nvSpPr>
        <p:spPr>
          <a:xfrm>
            <a:off x="349827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Path Integral in Quantum Mechanics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C5EAE8-796D-8FAF-5652-EFC67A611ADF}"/>
              </a:ext>
            </a:extLst>
          </p:cNvPr>
          <p:cNvSpPr txBox="1"/>
          <p:nvPr/>
        </p:nvSpPr>
        <p:spPr>
          <a:xfrm>
            <a:off x="349827" y="1444336"/>
            <a:ext cx="11651673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Generalized Huygens' principle from Feynman: 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"</a:t>
            </a:r>
            <a:r>
              <a:rPr lang="en-US" i="1" dirty="0"/>
              <a:t>Actually, Huygens’ principle is not correct in optics. It is replaced by </a:t>
            </a:r>
            <a:r>
              <a:rPr lang="en-US" i="1" dirty="0" err="1"/>
              <a:t>Kirchoff’s</a:t>
            </a:r>
            <a:r>
              <a:rPr lang="en-US" i="1" dirty="0"/>
              <a:t> modification which requires that both the amplitude and its derivative must be known on the adjacent surface. This is a consequence of the fact that the wave equation in optics is second order in the time. The wave equation of quantum mechanics is first order in the time; therefore, Huygens’ principle is correct for matter waves, action replacing time</a:t>
            </a:r>
            <a:r>
              <a:rPr lang="en-US" dirty="0"/>
              <a:t>."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sz="1800" dirty="0">
                <a:effectLst/>
              </a:rPr>
              <a:t>Kirchhoff provided a rigorous mathematical formulation of Huygens’ principle which postulates that any point on a wave front behaves like a point-like source that emits a spherical wave moving at the speed of light. </a:t>
            </a:r>
          </a:p>
          <a:p>
            <a:endParaRPr lang="en-US" dirty="0"/>
          </a:p>
          <a:p>
            <a:r>
              <a:rPr lang="en-US" sz="1800" dirty="0">
                <a:effectLst/>
              </a:rPr>
              <a:t>Then, the field at a given point and at a later time is a superposition of all fields emerging from these sources. </a:t>
            </a:r>
          </a:p>
          <a:p>
            <a:r>
              <a:rPr lang="en-US" sz="1800" dirty="0">
                <a:effectLst/>
              </a:rPr>
              <a:t>The envelope of all these waves forms the next wave front. Kirchhoff’s formula serves, e.g., as the starting point for the discussion of problems related to optical diffraction.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36715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60EE6BC4-DA7D-78F5-805B-768C5EC39FD2}"/>
              </a:ext>
            </a:extLst>
          </p:cNvPr>
          <p:cNvSpPr txBox="1">
            <a:spLocks/>
          </p:cNvSpPr>
          <p:nvPr/>
        </p:nvSpPr>
        <p:spPr>
          <a:xfrm>
            <a:off x="349827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Path Integral in Quantum Mechanics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6F0CA3B-5DB9-50FA-E110-3AD89C5FF786}"/>
                  </a:ext>
                </a:extLst>
              </p:cNvPr>
              <p:cNvSpPr txBox="1"/>
              <p:nvPr/>
            </p:nvSpPr>
            <p:spPr>
              <a:xfrm>
                <a:off x="349826" y="2416617"/>
                <a:ext cx="11578937" cy="18630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(For simplicity we consider only one spatial dimension.) This equation is quite general and merely expresses causality. According to the usual interpretation of quantum mechanics, </a:t>
                </a:r>
                <a14:m>
                  <m:oMath xmlns:m="http://schemas.openxmlformats.org/officeDocument/2006/math">
                    <m:r>
                      <a:rPr lang="en-US" i="1" smtClean="0">
                        <a:highlight>
                          <a:srgbClr val="FFFF00"/>
                        </a:highligh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i="1" dirty="0" smtClean="0">
                        <a:highlight>
                          <a:srgbClr val="FFFF00"/>
                        </a:highlight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dirty="0" smtClean="0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dirty="0" smtClean="0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i="1" dirty="0" smtClean="0">
                        <a:highlight>
                          <a:srgbClr val="FFFF00"/>
                        </a:highlight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 dirty="0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dirty="0" smtClean="0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i="1" dirty="0" smtClean="0">
                        <a:highlight>
                          <a:srgbClr val="FFFF00"/>
                        </a:highlight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highlight>
                      <a:srgbClr val="FFFF00"/>
                    </a:highlight>
                  </a:rPr>
                  <a:t> is the probability amplitude that the particle is at the point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i="1" dirty="0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dirty="0">
                    <a:highlight>
                      <a:srgbClr val="FFFF00"/>
                    </a:highlight>
                  </a:rPr>
                  <a:t> at the time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i="1" dirty="0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dirty="0">
                    <a:highlight>
                      <a:srgbClr val="FFFF00"/>
                    </a:highlight>
                  </a:rPr>
                  <a:t> so </a:t>
                </a:r>
                <a14:m>
                  <m:oMath xmlns:m="http://schemas.openxmlformats.org/officeDocument/2006/math">
                    <m:r>
                      <a:rPr lang="en-US" i="1">
                        <a:highlight>
                          <a:srgbClr val="FFFF00"/>
                        </a:highligh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</m:t>
                    </m:r>
                    <m:d>
                      <m:dPr>
                        <m:ctrlPr>
                          <a:rPr lang="en-US" i="1" dirty="0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dirty="0">
                                <a:highlight>
                                  <a:srgbClr val="FFFF00"/>
                                </a:highlight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highlight>
                                  <a:srgbClr val="FFFF00"/>
                                </a:highlight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i="1" dirty="0">
                                <a:highlight>
                                  <a:srgbClr val="FFFF00"/>
                                </a:highlight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  <m:r>
                          <a:rPr lang="en-US" i="1" dirty="0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 dirty="0">
                                <a:highlight>
                                  <a:srgbClr val="FFFF00"/>
                                </a:highlight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highlight>
                                  <a:srgbClr val="FFFF00"/>
                                </a:highlight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i="1" dirty="0">
                                <a:highlight>
                                  <a:srgbClr val="FFFF00"/>
                                </a:highlight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  <m:r>
                          <a:rPr lang="en-US" i="1" dirty="0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  <m:t>; </m:t>
                        </m:r>
                        <m:sSub>
                          <m:sSubPr>
                            <m:ctrlPr>
                              <a:rPr lang="en-US" i="1" dirty="0">
                                <a:highlight>
                                  <a:srgbClr val="FFFF00"/>
                                </a:highlight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highlight>
                                  <a:srgbClr val="FFFF00"/>
                                </a:highlight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i="1" dirty="0">
                                <a:highlight>
                                  <a:srgbClr val="FFFF00"/>
                                </a:highlight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 dirty="0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 dirty="0">
                                <a:highlight>
                                  <a:srgbClr val="FFFF00"/>
                                </a:highlight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highlight>
                                  <a:srgbClr val="FFFF00"/>
                                </a:highlight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i="1" dirty="0">
                                <a:highlight>
                                  <a:srgbClr val="FFFF00"/>
                                </a:highlight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highlight>
                      <a:srgbClr val="FFFF00"/>
                    </a:highlight>
                  </a:rPr>
                  <a:t> is the probability amplitude for a transition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dirty="0" smtClean="0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highlight>
                      <a:srgbClr val="FFFF00"/>
                    </a:highlight>
                  </a:rPr>
                  <a:t> at time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dirty="0" smtClean="0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highlight>
                      <a:srgbClr val="FFFF00"/>
                    </a:highlight>
                  </a:rPr>
                  <a:t>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i="1" dirty="0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dirty="0">
                    <a:highlight>
                      <a:srgbClr val="FFFF00"/>
                    </a:highlight>
                  </a:rPr>
                  <a:t> at later time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i="1" dirty="0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dirty="0">
                    <a:highlight>
                      <a:srgbClr val="FFFF00"/>
                    </a:highlight>
                  </a:rPr>
                  <a:t>. </a:t>
                </a:r>
              </a:p>
              <a:p>
                <a:endParaRPr lang="en-US" dirty="0"/>
              </a:p>
              <a:p>
                <a:r>
                  <a:rPr lang="en-US" dirty="0"/>
                  <a:t>The probability that it is observed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dirty="0"/>
                  <a:t> at the time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6F0CA3B-5DB9-50FA-E110-3AD89C5FF7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826" y="2416617"/>
                <a:ext cx="11578937" cy="1863074"/>
              </a:xfrm>
              <a:prstGeom prst="rect">
                <a:avLst/>
              </a:prstGeom>
              <a:blipFill>
                <a:blip r:embed="rId2"/>
                <a:stretch>
                  <a:fillRect l="-438" t="-1361" b="-40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E805F8D3-A7EC-94B7-FAD4-DDB7653E30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6041" y="1406614"/>
            <a:ext cx="5372100" cy="838200"/>
          </a:xfrm>
          <a:prstGeom prst="rect">
            <a:avLst/>
          </a:prstGeom>
        </p:spPr>
      </p:pic>
      <p:pic>
        <p:nvPicPr>
          <p:cNvPr id="8" name="Picture 7" descr="A black and white math symbol&#10;&#10;Description automatically generated with medium confidence">
            <a:extLst>
              <a:ext uri="{FF2B5EF4-FFF2-40B4-BE49-F238E27FC236}">
                <a16:creationId xmlns:a16="http://schemas.microsoft.com/office/drawing/2014/main" id="{5EE5E829-3D54-C17F-55DC-8B3908F167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4991" y="4698606"/>
            <a:ext cx="4394200" cy="6731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BFA1506-4B2F-8E94-2688-36192A15DC22}"/>
              </a:ext>
            </a:extLst>
          </p:cNvPr>
          <p:cNvSpPr txBox="1"/>
          <p:nvPr/>
        </p:nvSpPr>
        <p:spPr>
          <a:xfrm>
            <a:off x="349826" y="5790621"/>
            <a:ext cx="114230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This is a fundamental principle of quantum mechanics. </a:t>
            </a:r>
          </a:p>
        </p:txBody>
      </p:sp>
    </p:spTree>
    <p:extLst>
      <p:ext uri="{BB962C8B-B14F-4D97-AF65-F5344CB8AC3E}">
        <p14:creationId xmlns:p14="http://schemas.microsoft.com/office/powerpoint/2010/main" val="28825170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F664F2E-0B23-3302-A250-DEE60EB927D5}"/>
                  </a:ext>
                </a:extLst>
              </p:cNvPr>
              <p:cNvSpPr txBox="1"/>
              <p:nvPr/>
            </p:nvSpPr>
            <p:spPr>
              <a:xfrm>
                <a:off x="349826" y="1210537"/>
                <a:ext cx="11578937" cy="66858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Let us divide the time interval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dirty="0"/>
                  <a:t> into two, with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 as the intermediate time,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/>
                  <a:t> the intermediate point in space.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F664F2E-0B23-3302-A250-DEE60EB927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826" y="1210537"/>
                <a:ext cx="11578937" cy="668581"/>
              </a:xfrm>
              <a:prstGeom prst="rect">
                <a:avLst/>
              </a:prstGeom>
              <a:blipFill>
                <a:blip r:embed="rId2"/>
                <a:stretch>
                  <a:fillRect l="-438" t="-3774" b="-150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itle 3">
            <a:extLst>
              <a:ext uri="{FF2B5EF4-FFF2-40B4-BE49-F238E27FC236}">
                <a16:creationId xmlns:a16="http://schemas.microsoft.com/office/drawing/2014/main" id="{E0BC5CE9-3356-9019-E76A-865D28C6A652}"/>
              </a:ext>
            </a:extLst>
          </p:cNvPr>
          <p:cNvSpPr txBox="1">
            <a:spLocks/>
          </p:cNvSpPr>
          <p:nvPr/>
        </p:nvSpPr>
        <p:spPr>
          <a:xfrm>
            <a:off x="349827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Path Integral in Quantum Mechanics</a:t>
            </a:r>
          </a:p>
        </p:txBody>
      </p:sp>
      <p:pic>
        <p:nvPicPr>
          <p:cNvPr id="7" name="Picture 6" descr="A diagram of a line&#10;&#10;Description automatically generated">
            <a:extLst>
              <a:ext uri="{FF2B5EF4-FFF2-40B4-BE49-F238E27FC236}">
                <a16:creationId xmlns:a16="http://schemas.microsoft.com/office/drawing/2014/main" id="{C5947DC5-4CA2-1B28-80A3-C5D47F661B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5764" y="1879118"/>
            <a:ext cx="5539532" cy="2815359"/>
          </a:xfrm>
          <a:prstGeom prst="rect">
            <a:avLst/>
          </a:prstGeom>
        </p:spPr>
      </p:pic>
      <p:pic>
        <p:nvPicPr>
          <p:cNvPr id="9" name="Picture 8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887B621A-30B1-C312-2201-BEB6EECC74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3917" y="5487862"/>
            <a:ext cx="7649487" cy="108007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9AA99FF-FB4B-29B2-B432-DB4898ACEDE4}"/>
              </a:ext>
            </a:extLst>
          </p:cNvPr>
          <p:cNvSpPr txBox="1"/>
          <p:nvPr/>
        </p:nvSpPr>
        <p:spPr>
          <a:xfrm>
            <a:off x="349826" y="4909330"/>
            <a:ext cx="60994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Repeated application of the previous expression gives</a:t>
            </a:r>
          </a:p>
        </p:txBody>
      </p:sp>
    </p:spTree>
    <p:extLst>
      <p:ext uri="{BB962C8B-B14F-4D97-AF65-F5344CB8AC3E}">
        <p14:creationId xmlns:p14="http://schemas.microsoft.com/office/powerpoint/2010/main" val="35107516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3CF69612-152B-6A23-A66F-E39BABE834ED}"/>
              </a:ext>
            </a:extLst>
          </p:cNvPr>
          <p:cNvSpPr txBox="1">
            <a:spLocks/>
          </p:cNvSpPr>
          <p:nvPr/>
        </p:nvSpPr>
        <p:spPr>
          <a:xfrm>
            <a:off x="349827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Path Integral in Quantum Mechanics</a:t>
            </a:r>
          </a:p>
        </p:txBody>
      </p:sp>
      <p:pic>
        <p:nvPicPr>
          <p:cNvPr id="4" name="Picture 3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D5BC746A-9083-0409-D5A5-1302288A51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4987" y="1724026"/>
            <a:ext cx="6210300" cy="9271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64EAC02-79F9-B75E-DF16-CE4E0E4842E9}"/>
              </a:ext>
            </a:extLst>
          </p:cNvPr>
          <p:cNvSpPr txBox="1"/>
          <p:nvPr/>
        </p:nvSpPr>
        <p:spPr>
          <a:xfrm>
            <a:off x="349827" y="1140897"/>
            <a:ext cx="4291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the previous expression it follows that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E59D472-57CF-F6ED-1060-7A3E6F0EA2E6}"/>
                  </a:ext>
                </a:extLst>
              </p:cNvPr>
              <p:cNvSpPr txBox="1"/>
              <p:nvPr/>
            </p:nvSpPr>
            <p:spPr>
              <a:xfrm>
                <a:off x="349827" y="2864922"/>
                <a:ext cx="11256818" cy="18185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So, the transition from </a:t>
                </a:r>
                <a14:m>
                  <m:oMath xmlns:m="http://schemas.openxmlformats.org/officeDocument/2006/math"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r>
                      <a:rPr lang="en-US" dirty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dirty="0"/>
                  <a:t>may be regarded as the result of transition from </a:t>
                </a:r>
                <a14:m>
                  <m:oMath xmlns:m="http://schemas.openxmlformats.org/officeDocument/2006/math">
                    <m:r>
                      <a:rPr lang="en-US" dirty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to all available intermediate points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/>
                  <a:t> followed by transition from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b="1" dirty="0"/>
                  <a:t>Familiar illustration of this</a:t>
                </a:r>
                <a:r>
                  <a:rPr lang="en-US" dirty="0"/>
                  <a:t>:  2-slit experiment with electrons. Denote by K(2A;1) the probability amplitude that the electron passes from the source 1 to the hole 2A, and by K(3;2A) the amplitude that it passes from the hole 2A to the detectors 3, and so on. The above equation then gives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E59D472-57CF-F6ED-1060-7A3E6F0EA2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827" y="2864922"/>
                <a:ext cx="11256818" cy="1818575"/>
              </a:xfrm>
              <a:prstGeom prst="rect">
                <a:avLst/>
              </a:prstGeom>
              <a:blipFill>
                <a:blip r:embed="rId3"/>
                <a:stretch>
                  <a:fillRect l="-451" t="-1389" b="-48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 descr="A diagram of a diagram of a diagram&#10;&#10;Description automatically generated with medium confidence">
            <a:extLst>
              <a:ext uri="{FF2B5EF4-FFF2-40B4-BE49-F238E27FC236}">
                <a16:creationId xmlns:a16="http://schemas.microsoft.com/office/drawing/2014/main" id="{F398F09A-4069-907B-F818-25197D4A92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9862" y="4542559"/>
            <a:ext cx="4138957" cy="231544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F86BD80-2C1C-017E-1349-9EBFC78073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9827" y="5342341"/>
            <a:ext cx="6180237" cy="466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9866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13E7720-4079-34FB-9A6F-D8E633567DEC}"/>
              </a:ext>
            </a:extLst>
          </p:cNvPr>
          <p:cNvSpPr txBox="1"/>
          <p:nvPr/>
        </p:nvSpPr>
        <p:spPr>
          <a:xfrm>
            <a:off x="349827" y="1140896"/>
            <a:ext cx="8026977" cy="3693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The intensity pattern of the 'screen’ 3 is given by the probability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F98656F-4D11-D66E-2F82-2E120B199FC0}"/>
              </a:ext>
            </a:extLst>
          </p:cNvPr>
          <p:cNvSpPr txBox="1">
            <a:spLocks/>
          </p:cNvSpPr>
          <p:nvPr/>
        </p:nvSpPr>
        <p:spPr>
          <a:xfrm>
            <a:off x="349827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Path Integral in Quantum Mechanics</a:t>
            </a:r>
          </a:p>
        </p:txBody>
      </p:sp>
      <p:pic>
        <p:nvPicPr>
          <p:cNvPr id="6" name="Picture 5" descr="A black and white text&#10;&#10;Description automatically generated with medium confidence">
            <a:extLst>
              <a:ext uri="{FF2B5EF4-FFF2-40B4-BE49-F238E27FC236}">
                <a16:creationId xmlns:a16="http://schemas.microsoft.com/office/drawing/2014/main" id="{D591F548-9F5E-96D7-91F0-C269819B5E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2800" y="1711037"/>
            <a:ext cx="2946400" cy="6096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B9574AA-EA35-D8F9-59A2-065666659348}"/>
                  </a:ext>
                </a:extLst>
              </p:cNvPr>
              <p:cNvSpPr txBox="1"/>
              <p:nvPr/>
            </p:nvSpPr>
            <p:spPr>
              <a:xfrm>
                <a:off x="349827" y="2521445"/>
                <a:ext cx="11589328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which will clearly contain interference terms, characteristic of the quantum theory. Note that we cannot say ‘the electron travelled either through hole A or hole B’ - it travelled, in a sense, over both paths (if not detected at the slits). This notion of al possible paths is important in the path integral formalism.</a:t>
                </a:r>
              </a:p>
              <a:p>
                <a:r>
                  <a:rPr lang="en-US" dirty="0"/>
                  <a:t>We may show that the propagator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 is actually the more familiar quantity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B9574AA-EA35-D8F9-59A2-0656666593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827" y="2521445"/>
                <a:ext cx="11589328" cy="1200329"/>
              </a:xfrm>
              <a:prstGeom prst="rect">
                <a:avLst/>
              </a:prstGeom>
              <a:blipFill>
                <a:blip r:embed="rId3"/>
                <a:stretch>
                  <a:fillRect l="-438" t="-2083" b="-7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4F74572A-9B9F-41D8-73D8-938913CAC3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4522" y="3874671"/>
            <a:ext cx="1536700" cy="546100"/>
          </a:xfrm>
          <a:prstGeom prst="rect">
            <a:avLst/>
          </a:prstGeom>
        </p:spPr>
      </p:pic>
      <p:pic>
        <p:nvPicPr>
          <p:cNvPr id="12" name="Picture 11" descr="A black symbol with a white background&#10;&#10;Description automatically generated with medium confidence">
            <a:extLst>
              <a:ext uri="{FF2B5EF4-FFF2-40B4-BE49-F238E27FC236}">
                <a16:creationId xmlns:a16="http://schemas.microsoft.com/office/drawing/2014/main" id="{91A95145-A4C9-FAD0-6C53-536DFA0936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46022" y="4874425"/>
            <a:ext cx="2933700" cy="6858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9A71B67-FE10-E682-BFC0-C04B21BDF09F}"/>
                  </a:ext>
                </a:extLst>
              </p:cNvPr>
              <p:cNvSpPr txBox="1"/>
              <p:nvPr/>
            </p:nvSpPr>
            <p:spPr>
              <a:xfrm>
                <a:off x="349827" y="4518328"/>
                <a:ext cx="46713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To see this, note that the wave function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9A71B67-FE10-E682-BFC0-C04B21BDF0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827" y="4518328"/>
                <a:ext cx="4671343" cy="369332"/>
              </a:xfrm>
              <a:prstGeom prst="rect">
                <a:avLst/>
              </a:prstGeom>
              <a:blipFill>
                <a:blip r:embed="rId6"/>
                <a:stretch>
                  <a:fillRect l="-1084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44851C0-3D8D-2075-25C9-088B367E6F93}"/>
                  </a:ext>
                </a:extLst>
              </p:cNvPr>
              <p:cNvSpPr txBox="1"/>
              <p:nvPr/>
            </p:nvSpPr>
            <p:spPr>
              <a:xfrm>
                <a:off x="349827" y="5717104"/>
                <a:ext cx="11703628" cy="36933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where the state vector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dirty="0"/>
                  <a:t>s in the Schrödinger picture is related to that in the Heisenberg picture 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   by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44851C0-3D8D-2075-25C9-088B367E6F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827" y="5717104"/>
                <a:ext cx="11703628" cy="369333"/>
              </a:xfrm>
              <a:prstGeom prst="rect">
                <a:avLst/>
              </a:prstGeom>
              <a:blipFill>
                <a:blip r:embed="rId7"/>
                <a:stretch>
                  <a:fillRect l="-434" t="-113333" b="-16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16" descr="A black text with a white background&#10;&#10;Description automatically generated">
            <a:extLst>
              <a:ext uri="{FF2B5EF4-FFF2-40B4-BE49-F238E27FC236}">
                <a16:creationId xmlns:a16="http://schemas.microsoft.com/office/drawing/2014/main" id="{40D95012-6093-BFAD-CD03-29D609F9952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88872" y="6115976"/>
            <a:ext cx="3048000" cy="59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3597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25A90388-CE48-74CC-C8F5-74012301B751}"/>
              </a:ext>
            </a:extLst>
          </p:cNvPr>
          <p:cNvSpPr txBox="1">
            <a:spLocks/>
          </p:cNvSpPr>
          <p:nvPr/>
        </p:nvSpPr>
        <p:spPr>
          <a:xfrm>
            <a:off x="349827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Path Integral in Quantum Mechanics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845A54-0309-F17D-EA7D-1434FE24250B}"/>
              </a:ext>
            </a:extLst>
          </p:cNvPr>
          <p:cNvSpPr txBox="1"/>
          <p:nvPr/>
        </p:nvSpPr>
        <p:spPr>
          <a:xfrm>
            <a:off x="349827" y="1140897"/>
            <a:ext cx="60994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Let us define the vector</a:t>
            </a:r>
          </a:p>
        </p:txBody>
      </p:sp>
      <p:pic>
        <p:nvPicPr>
          <p:cNvPr id="7" name="Picture 6" descr="A black and white math symbol&#10;&#10;Description automatically generated">
            <a:extLst>
              <a:ext uri="{FF2B5EF4-FFF2-40B4-BE49-F238E27FC236}">
                <a16:creationId xmlns:a16="http://schemas.microsoft.com/office/drawing/2014/main" id="{575ED763-A769-869E-9518-DBB6D9EF66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0177" y="1510229"/>
            <a:ext cx="2374900" cy="6985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48BA40E-CB6A-3E1F-FDB0-8AE5B9BC8F26}"/>
              </a:ext>
            </a:extLst>
          </p:cNvPr>
          <p:cNvSpPr txBox="1"/>
          <p:nvPr/>
        </p:nvSpPr>
        <p:spPr>
          <a:xfrm>
            <a:off x="349827" y="2327961"/>
            <a:ext cx="9334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which we may call, for obvious reasons, a 'moving frame'. We then have</a:t>
            </a:r>
          </a:p>
        </p:txBody>
      </p:sp>
      <p:pic>
        <p:nvPicPr>
          <p:cNvPr id="11" name="Picture 10" descr="A black symbol with a white background&#10;&#10;Description automatically generated">
            <a:extLst>
              <a:ext uri="{FF2B5EF4-FFF2-40B4-BE49-F238E27FC236}">
                <a16:creationId xmlns:a16="http://schemas.microsoft.com/office/drawing/2014/main" id="{D07B7E36-1A0F-8013-E4D7-396AD7B591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0177" y="2816525"/>
            <a:ext cx="2485159" cy="556040"/>
          </a:xfrm>
          <a:prstGeom prst="rect">
            <a:avLst/>
          </a:prstGeom>
        </p:spPr>
      </p:pic>
      <p:pic>
        <p:nvPicPr>
          <p:cNvPr id="13" name="Picture 12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6956EB69-0A40-389F-999D-F969D56E99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2906" y="3918253"/>
            <a:ext cx="5219700" cy="7874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614FF87-5D87-790C-F109-5EC958E53583}"/>
              </a:ext>
            </a:extLst>
          </p:cNvPr>
          <p:cNvSpPr txBox="1"/>
          <p:nvPr/>
        </p:nvSpPr>
        <p:spPr>
          <a:xfrm>
            <a:off x="349827" y="3460743"/>
            <a:ext cx="60994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Completeness of states enables us to write</a:t>
            </a:r>
          </a:p>
        </p:txBody>
      </p:sp>
      <p:pic>
        <p:nvPicPr>
          <p:cNvPr id="17" name="Picture 16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2F45DF58-5575-CF2F-EDD7-716D4D7C4A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52906" y="5308310"/>
            <a:ext cx="5031221" cy="73270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3F05860-C38D-B273-0E4E-06BC8E6B88BD}"/>
              </a:ext>
            </a:extLst>
          </p:cNvPr>
          <p:cNvSpPr txBox="1"/>
          <p:nvPr/>
        </p:nvSpPr>
        <p:spPr>
          <a:xfrm>
            <a:off x="416287" y="4705653"/>
            <a:ext cx="2596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which can be rewritten as</a:t>
            </a:r>
          </a:p>
        </p:txBody>
      </p:sp>
    </p:spTree>
    <p:extLst>
      <p:ext uri="{BB962C8B-B14F-4D97-AF65-F5344CB8AC3E}">
        <p14:creationId xmlns:p14="http://schemas.microsoft.com/office/powerpoint/2010/main" val="22030020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ack and white image of a number&#10;&#10;Description automatically generated with medium confidence">
            <a:extLst>
              <a:ext uri="{FF2B5EF4-FFF2-40B4-BE49-F238E27FC236}">
                <a16:creationId xmlns:a16="http://schemas.microsoft.com/office/drawing/2014/main" id="{40195C85-80D5-E6F1-F0A8-6599A2AE4C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2663" y="1333883"/>
            <a:ext cx="3835400" cy="660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F77C4E7-F0FE-8616-6A64-CBBC55BD9E54}"/>
              </a:ext>
            </a:extLst>
          </p:cNvPr>
          <p:cNvSpPr txBox="1"/>
          <p:nvPr/>
        </p:nvSpPr>
        <p:spPr>
          <a:xfrm>
            <a:off x="349827" y="1140897"/>
            <a:ext cx="2820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By comparison we note that</a:t>
            </a: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64EBF0AA-CDC7-522F-B634-B27038371C5C}"/>
              </a:ext>
            </a:extLst>
          </p:cNvPr>
          <p:cNvSpPr txBox="1">
            <a:spLocks/>
          </p:cNvSpPr>
          <p:nvPr/>
        </p:nvSpPr>
        <p:spPr>
          <a:xfrm>
            <a:off x="349827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Path Integral in Quantum Mechanics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63343D9-E3D2-BFAF-6EB2-1B9D218EB174}"/>
                  </a:ext>
                </a:extLst>
              </p:cNvPr>
              <p:cNvSpPr txBox="1"/>
              <p:nvPr/>
            </p:nvSpPr>
            <p:spPr>
              <a:xfrm>
                <a:off x="349827" y="1994283"/>
                <a:ext cx="11734800" cy="209429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The propagator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 summarizes the QM of the system. In the usual formulation of QM, given an initial wave function, one can find the final wave function by solving the time-dependent Schrödinger equation. In this formulation, however, the propagator gives the solution directly. The idea now is to express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as a path integral.</a:t>
                </a:r>
              </a:p>
              <a:p>
                <a:endParaRPr lang="en-US" dirty="0"/>
              </a:p>
              <a:p>
                <a:r>
                  <a:rPr lang="en-US" dirty="0"/>
                  <a:t>Let us split the time interval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into (n + 1) equal pieces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US" dirty="0"/>
                  <a:t> as in Fig. </a:t>
                </a:r>
              </a:p>
              <a:p>
                <a:endParaRPr lang="en-US" dirty="0"/>
              </a:p>
              <a:p>
                <a:r>
                  <a:rPr lang="en-US" dirty="0"/>
                  <a:t>The previous equation now becomes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63343D9-E3D2-BFAF-6EB2-1B9D218EB1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827" y="1994283"/>
                <a:ext cx="11734800" cy="2094291"/>
              </a:xfrm>
              <a:prstGeom prst="rect">
                <a:avLst/>
              </a:prstGeom>
              <a:blipFill>
                <a:blip r:embed="rId3"/>
                <a:stretch>
                  <a:fillRect l="-432" t="-599" r="-757" b="-29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44AF6BAB-2FC4-A04D-B465-C30F714367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254" y="4385273"/>
            <a:ext cx="5124450" cy="744041"/>
          </a:xfrm>
          <a:prstGeom prst="rect">
            <a:avLst/>
          </a:prstGeom>
        </p:spPr>
      </p:pic>
      <p:sp>
        <p:nvSpPr>
          <p:cNvPr id="11" name="Right Arrow 10">
            <a:extLst>
              <a:ext uri="{FF2B5EF4-FFF2-40B4-BE49-F238E27FC236}">
                <a16:creationId xmlns:a16="http://schemas.microsoft.com/office/drawing/2014/main" id="{778BBACB-729D-FD85-3A9A-ABBD8BC2C3AA}"/>
              </a:ext>
            </a:extLst>
          </p:cNvPr>
          <p:cNvSpPr/>
          <p:nvPr/>
        </p:nvSpPr>
        <p:spPr>
          <a:xfrm rot="2368176">
            <a:off x="5633263" y="5050588"/>
            <a:ext cx="457200" cy="56285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087411B-74E9-CA7E-B394-3465C5BCBB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9827" y="5713490"/>
            <a:ext cx="10224928" cy="74404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41D2E91-74F4-0B97-E06F-F350180FB2C7}"/>
              </a:ext>
            </a:extLst>
          </p:cNvPr>
          <p:cNvSpPr txBox="1"/>
          <p:nvPr/>
        </p:nvSpPr>
        <p:spPr>
          <a:xfrm>
            <a:off x="6553779" y="5342122"/>
            <a:ext cx="52191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The integral is taken over all possible 'trajectories'</a:t>
            </a:r>
          </a:p>
        </p:txBody>
      </p:sp>
      <p:pic>
        <p:nvPicPr>
          <p:cNvPr id="16" name="Picture 15" descr="A black and white image of a broken line&#10;&#10;Description automatically generated">
            <a:extLst>
              <a:ext uri="{FF2B5EF4-FFF2-40B4-BE49-F238E27FC236}">
                <a16:creationId xmlns:a16="http://schemas.microsoft.com/office/drawing/2014/main" id="{6EC51B17-0FFA-0CB3-D509-716F6B1E7F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44741" y="3054927"/>
            <a:ext cx="4047259" cy="2277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4828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3A3B1BC-0994-181E-5BC8-4BB4EC369056}"/>
                  </a:ext>
                </a:extLst>
              </p:cNvPr>
              <p:cNvSpPr txBox="1"/>
              <p:nvPr/>
            </p:nvSpPr>
            <p:spPr>
              <a:xfrm>
                <a:off x="349827" y="1135118"/>
                <a:ext cx="11492346" cy="23503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The trajectories are not trajectories in the normal sense, since each segment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;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/>
              </a:p>
              <a:p>
                <a:r>
                  <a:rPr lang="en-US" dirty="0"/>
                  <a:t>may be subdivided into smaller segments, so there is no derivative. The paths are interpreted as Markov chains.</a:t>
                </a:r>
              </a:p>
              <a:p>
                <a:endParaRPr lang="en-US" dirty="0"/>
              </a:p>
              <a:p>
                <a:r>
                  <a:rPr lang="en-US" b="0" i="0" dirty="0">
                    <a:solidFill>
                      <a:srgbClr val="1F1F1F"/>
                    </a:solidFill>
                    <a:effectLst/>
                    <a:highlight>
                      <a:srgbClr val="FFFFFF"/>
                    </a:highlight>
                    <a:latin typeface="Google Sans"/>
                  </a:rPr>
                  <a:t>A Markov chain or Markov process is </a:t>
                </a:r>
                <a:r>
                  <a:rPr lang="en-US" b="0" i="0" dirty="0">
                    <a:solidFill>
                      <a:srgbClr val="040C28"/>
                    </a:solidFill>
                    <a:effectLst/>
                    <a:latin typeface="Google Sans"/>
                  </a:rPr>
                  <a:t>a stochastic model describing a sequence of possible events in which the probability of each event depends only on the state attained in the previous event</a:t>
                </a:r>
                <a:r>
                  <a:rPr lang="en-US" b="0" i="0" dirty="0">
                    <a:solidFill>
                      <a:srgbClr val="1F1F1F"/>
                    </a:solidFill>
                    <a:effectLst/>
                    <a:highlight>
                      <a:srgbClr val="FFFFFF"/>
                    </a:highlight>
                    <a:latin typeface="Google Sans"/>
                  </a:rPr>
                  <a:t>. Informally, this may be thought of as, "What happens next depends only on the state of affairs now."</a:t>
                </a:r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Let us calculate the propagator over a small segment in the path integral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3A3B1BC-0994-181E-5BC8-4BB4EC3690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827" y="1135118"/>
                <a:ext cx="11492346" cy="2350387"/>
              </a:xfrm>
              <a:prstGeom prst="rect">
                <a:avLst/>
              </a:prstGeom>
              <a:blipFill>
                <a:blip r:embed="rId3"/>
                <a:stretch>
                  <a:fillRect l="-442" r="-442" b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itle 3">
            <a:extLst>
              <a:ext uri="{FF2B5EF4-FFF2-40B4-BE49-F238E27FC236}">
                <a16:creationId xmlns:a16="http://schemas.microsoft.com/office/drawing/2014/main" id="{D2B53524-CEDB-40AE-6232-44339CA64DA6}"/>
              </a:ext>
            </a:extLst>
          </p:cNvPr>
          <p:cNvSpPr txBox="1">
            <a:spLocks/>
          </p:cNvSpPr>
          <p:nvPr/>
        </p:nvSpPr>
        <p:spPr>
          <a:xfrm>
            <a:off x="349827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Path Integral in Quantum Mechanics</a:t>
            </a:r>
          </a:p>
        </p:txBody>
      </p:sp>
      <p:pic>
        <p:nvPicPr>
          <p:cNvPr id="9" name="Picture 8" descr="A group of mathematical equations&#10;&#10;Description automatically generated">
            <a:extLst>
              <a:ext uri="{FF2B5EF4-FFF2-40B4-BE49-F238E27FC236}">
                <a16:creationId xmlns:a16="http://schemas.microsoft.com/office/drawing/2014/main" id="{0524F84A-9FEE-108F-9C78-264EFB0FEC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1359" y="3577972"/>
            <a:ext cx="7065940" cy="312724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09F5BF3-8229-F412-8A7C-D2B4A8C652F4}"/>
              </a:ext>
            </a:extLst>
          </p:cNvPr>
          <p:cNvSpPr txBox="1"/>
          <p:nvPr/>
        </p:nvSpPr>
        <p:spPr>
          <a:xfrm>
            <a:off x="349827" y="5141596"/>
            <a:ext cx="35001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rewrite the Dirac delta in terms </a:t>
            </a:r>
          </a:p>
          <a:p>
            <a:r>
              <a:rPr lang="en-US" dirty="0"/>
              <a:t>of its integral representation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B07D1B5-0D13-DC3F-C8CE-B534BDB4B677}"/>
                  </a:ext>
                </a:extLst>
              </p:cNvPr>
              <p:cNvSpPr txBox="1"/>
              <p:nvPr/>
            </p:nvSpPr>
            <p:spPr>
              <a:xfrm>
                <a:off x="4135581" y="6098699"/>
                <a:ext cx="21800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B07D1B5-0D13-DC3F-C8CE-B534BDB4B6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5581" y="6098699"/>
                <a:ext cx="218008" cy="276999"/>
              </a:xfrm>
              <a:prstGeom prst="rect">
                <a:avLst/>
              </a:prstGeom>
              <a:blipFill>
                <a:blip r:embed="rId5"/>
                <a:stretch>
                  <a:fillRect l="-5556" r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2663FC7F-2757-3736-6878-DC40602B6F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62271" y="5317447"/>
            <a:ext cx="833582" cy="294628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3E50F23A-451D-4432-5426-ED4836E75A7B}"/>
              </a:ext>
            </a:extLst>
          </p:cNvPr>
          <p:cNvSpPr/>
          <p:nvPr/>
        </p:nvSpPr>
        <p:spPr>
          <a:xfrm>
            <a:off x="5176029" y="6216073"/>
            <a:ext cx="218007" cy="295563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1448956-E1A2-A2D2-B19A-3D54A97F9366}"/>
              </a:ext>
            </a:extLst>
          </p:cNvPr>
          <p:cNvCxnSpPr/>
          <p:nvPr/>
        </p:nvCxnSpPr>
        <p:spPr>
          <a:xfrm flipV="1">
            <a:off x="5329382" y="5394036"/>
            <a:ext cx="4054763" cy="8589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AD167D7-927E-5A56-3A8C-58129C17DEC5}"/>
                  </a:ext>
                </a:extLst>
              </p:cNvPr>
              <p:cNvSpPr txBox="1"/>
              <p:nvPr/>
            </p:nvSpPr>
            <p:spPr>
              <a:xfrm>
                <a:off x="9325560" y="5021419"/>
                <a:ext cx="2826608" cy="6686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This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but we label it </a:t>
                </a:r>
              </a:p>
              <a:p>
                <a:r>
                  <a:rPr lang="en-US" dirty="0"/>
                  <a:t>with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for now for simplicity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AD167D7-927E-5A56-3A8C-58129C17DE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5560" y="5021419"/>
                <a:ext cx="2826608" cy="668645"/>
              </a:xfrm>
              <a:prstGeom prst="rect">
                <a:avLst/>
              </a:prstGeom>
              <a:blipFill>
                <a:blip r:embed="rId7"/>
                <a:stretch>
                  <a:fillRect l="-1794" t="-3774" r="-897" b="-150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82207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2CE57DF-DAC9-50FC-09FE-B3D5A4E92307}"/>
                  </a:ext>
                </a:extLst>
              </p:cNvPr>
              <p:cNvSpPr txBox="1"/>
              <p:nvPr/>
            </p:nvSpPr>
            <p:spPr>
              <a:xfrm>
                <a:off x="349826" y="1162735"/>
                <a:ext cx="1206730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The Hamiltonian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 is a function of the operators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/>
                  <a:t>. In the special case where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 is of the form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2CE57DF-DAC9-50FC-09FE-B3D5A4E923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826" y="1162735"/>
                <a:ext cx="12067309" cy="369332"/>
              </a:xfrm>
              <a:prstGeom prst="rect">
                <a:avLst/>
              </a:prstGeom>
              <a:blipFill>
                <a:blip r:embed="rId2"/>
                <a:stretch>
                  <a:fillRect l="-421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itle 3">
            <a:extLst>
              <a:ext uri="{FF2B5EF4-FFF2-40B4-BE49-F238E27FC236}">
                <a16:creationId xmlns:a16="http://schemas.microsoft.com/office/drawing/2014/main" id="{E1828E5B-C3B6-5230-1F0C-0BD196004B7B}"/>
              </a:ext>
            </a:extLst>
          </p:cNvPr>
          <p:cNvSpPr txBox="1">
            <a:spLocks/>
          </p:cNvSpPr>
          <p:nvPr/>
        </p:nvSpPr>
        <p:spPr>
          <a:xfrm>
            <a:off x="349827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Path Integral in Quantum Mechanics</a:t>
            </a:r>
          </a:p>
        </p:txBody>
      </p:sp>
      <p:pic>
        <p:nvPicPr>
          <p:cNvPr id="7" name="Picture 6" descr="A math equations with numbers&#10;&#10;Description automatically generated with medium confidence">
            <a:extLst>
              <a:ext uri="{FF2B5EF4-FFF2-40B4-BE49-F238E27FC236}">
                <a16:creationId xmlns:a16="http://schemas.microsoft.com/office/drawing/2014/main" id="{52743D43-33CE-920F-5CAD-4667B69E9F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4696" y="1716020"/>
            <a:ext cx="2150341" cy="88193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6F031EC-85B4-5C18-E399-3AAAD1792CAB}"/>
                  </a:ext>
                </a:extLst>
              </p:cNvPr>
              <p:cNvSpPr txBox="1"/>
              <p:nvPr/>
            </p:nvSpPr>
            <p:spPr>
              <a:xfrm>
                <a:off x="349825" y="2807145"/>
                <a:ext cx="11599719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(actually,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 can be any function of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plus any function of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/>
                  <a:t>), the matrix element in the previous eqn. may easily be calculated. We have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6F031EC-85B4-5C18-E399-3AAAD1792C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825" y="2807145"/>
                <a:ext cx="11599719" cy="646331"/>
              </a:xfrm>
              <a:prstGeom prst="rect">
                <a:avLst/>
              </a:prstGeom>
              <a:blipFill>
                <a:blip r:embed="rId4"/>
                <a:stretch>
                  <a:fillRect l="-438" t="-3774" b="-113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45721486-1BD3-37D4-6BDA-9C3738B01A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79963" y="3453476"/>
            <a:ext cx="6612082" cy="95915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84AB756-1120-A890-FF18-3D600A2E09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21702" y="5451610"/>
            <a:ext cx="4348595" cy="49669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01B7F68-624B-A215-2B2A-A6C9DC113042}"/>
              </a:ext>
            </a:extLst>
          </p:cNvPr>
          <p:cNvSpPr txBox="1"/>
          <p:nvPr/>
        </p:nvSpPr>
        <p:spPr>
          <a:xfrm>
            <a:off x="349824" y="4728553"/>
            <a:ext cx="11599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Where we used                                     twice, and substituting 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860D08C-8C87-0016-329E-FFA3856FC6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40684" y="4681058"/>
            <a:ext cx="1619250" cy="508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4934E95-1DF1-3AF6-F688-CD1DFCD677D7}"/>
                  </a:ext>
                </a:extLst>
              </p:cNvPr>
              <p:cNvSpPr txBox="1"/>
              <p:nvPr/>
            </p:nvSpPr>
            <p:spPr>
              <a:xfrm>
                <a:off x="243166" y="6372760"/>
                <a:ext cx="10590400" cy="3389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(*) This is from NR QM where a one-particle state of momentum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1400" dirty="0"/>
                  <a:t> in the coordinate representation is given by a plane wave: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sz="1400" b="1" i="1" smtClean="0">
                            <a:latin typeface="Cambria Math" panose="02040503050406030204" pitchFamily="18" charset="0"/>
                          </a:rPr>
                          <m:t>𝒑</m:t>
                        </m:r>
                      </m:sub>
                    </m:sSub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400" b="1" i="1" smtClean="0">
                            <a:latin typeface="Cambria Math" panose="02040503050406030204" pitchFamily="18" charset="0"/>
                          </a:rPr>
                          <m:t>𝒑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sz="1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sup>
                    </m:sSup>
                  </m:oMath>
                </a14:m>
                <a:r>
                  <a:rPr lang="en-US" sz="1400" dirty="0"/>
                  <a:t>  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4934E95-1DF1-3AF6-F688-CD1DFCD677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166" y="6372760"/>
                <a:ext cx="10590400" cy="338939"/>
              </a:xfrm>
              <a:prstGeom prst="rect">
                <a:avLst/>
              </a:prstGeom>
              <a:blipFill>
                <a:blip r:embed="rId8"/>
                <a:stretch>
                  <a:fillRect l="-240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8AA771FF-1F54-A011-7BE9-336B1C9A7FC4}"/>
              </a:ext>
            </a:extLst>
          </p:cNvPr>
          <p:cNvSpPr txBox="1"/>
          <p:nvPr/>
        </p:nvSpPr>
        <p:spPr>
          <a:xfrm>
            <a:off x="8520546" y="5451610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(*)</a:t>
            </a:r>
          </a:p>
        </p:txBody>
      </p:sp>
    </p:spTree>
    <p:extLst>
      <p:ext uri="{BB962C8B-B14F-4D97-AF65-F5344CB8AC3E}">
        <p14:creationId xmlns:p14="http://schemas.microsoft.com/office/powerpoint/2010/main" val="39767648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16C5D02-4045-E958-B1BA-F79E08ABF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Outline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7347F8-3AFC-2E9C-0659-7516EB8E7F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Born Series Recap</a:t>
            </a:r>
          </a:p>
          <a:p>
            <a:r>
              <a:rPr lang="en-US" dirty="0"/>
              <a:t>The Huygens-Fresnel principle</a:t>
            </a:r>
          </a:p>
          <a:p>
            <a:r>
              <a:rPr lang="en-US" dirty="0"/>
              <a:t>Path Integral formulation in QM</a:t>
            </a:r>
          </a:p>
          <a:p>
            <a:r>
              <a:rPr lang="en-US" dirty="0"/>
              <a:t>Two forms for the path integral</a:t>
            </a:r>
          </a:p>
          <a:p>
            <a:r>
              <a:rPr lang="en-US" dirty="0"/>
              <a:t>Integration over the p variables</a:t>
            </a:r>
          </a:p>
        </p:txBody>
      </p:sp>
    </p:spTree>
    <p:extLst>
      <p:ext uri="{BB962C8B-B14F-4D97-AF65-F5344CB8AC3E}">
        <p14:creationId xmlns:p14="http://schemas.microsoft.com/office/powerpoint/2010/main" val="33992720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0E2D2436-CCDB-7D77-8F3C-A6B6E93AFA54}"/>
              </a:ext>
            </a:extLst>
          </p:cNvPr>
          <p:cNvSpPr txBox="1">
            <a:spLocks/>
          </p:cNvSpPr>
          <p:nvPr/>
        </p:nvSpPr>
        <p:spPr>
          <a:xfrm>
            <a:off x="349827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Path Integral in Quantum Mechanics</a:t>
            </a:r>
          </a:p>
        </p:txBody>
      </p:sp>
      <p:pic>
        <p:nvPicPr>
          <p:cNvPr id="5" name="Picture 4" descr="A mathematical equations and formulas&#10;&#10;Description automatically generated with medium confidence">
            <a:extLst>
              <a:ext uri="{FF2B5EF4-FFF2-40B4-BE49-F238E27FC236}">
                <a16:creationId xmlns:a16="http://schemas.microsoft.com/office/drawing/2014/main" id="{FDA1E705-C669-4314-D548-C71323C9E8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510229"/>
            <a:ext cx="7772400" cy="1846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EB5CBEA-AE78-F033-8D98-C824C7E61180}"/>
              </a:ext>
            </a:extLst>
          </p:cNvPr>
          <p:cNvSpPr txBox="1"/>
          <p:nvPr/>
        </p:nvSpPr>
        <p:spPr>
          <a:xfrm>
            <a:off x="349827" y="1140897"/>
            <a:ext cx="1151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obtain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D312C2F-4772-1A67-F5C6-A5490D5DB26D}"/>
                  </a:ext>
                </a:extLst>
              </p:cNvPr>
              <p:cNvSpPr txBox="1"/>
              <p:nvPr/>
            </p:nvSpPr>
            <p:spPr>
              <a:xfrm>
                <a:off x="349827" y="3429000"/>
                <a:ext cx="11657550" cy="14773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where we removed the p’ integration with the Dirac delta. </a:t>
                </a:r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on the left-hand side of the equation is an operator, whereas on the right-hand side it is a number. We could have used </a:t>
                </a:r>
              </a:p>
              <a:p>
                <a:r>
                  <a:rPr lang="en-US" dirty="0"/>
                  <a:t>a notation such as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acc>
                  </m:oMath>
                </a14:m>
                <a:r>
                  <a:rPr lang="en-US" dirty="0"/>
                  <a:t> to call attention to the operator nature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on the left-hand side. But in any case, it is an important </a:t>
                </a:r>
              </a:p>
              <a:p>
                <a:r>
                  <a:rPr lang="en-US" dirty="0"/>
                  <a:t>result that the formula we have on the right contains no operators.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D312C2F-4772-1A67-F5C6-A5490D5DB2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827" y="3429000"/>
                <a:ext cx="11657550" cy="1477328"/>
              </a:xfrm>
              <a:prstGeom prst="rect">
                <a:avLst/>
              </a:prstGeom>
              <a:blipFill>
                <a:blip r:embed="rId3"/>
                <a:stretch>
                  <a:fillRect l="-435" t="-2564" b="-5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253567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055E25B0-6200-00AE-A928-E9E3E7E8BD52}"/>
              </a:ext>
            </a:extLst>
          </p:cNvPr>
          <p:cNvSpPr txBox="1">
            <a:spLocks/>
          </p:cNvSpPr>
          <p:nvPr/>
        </p:nvSpPr>
        <p:spPr>
          <a:xfrm>
            <a:off x="349827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Path Integral in Quantum Mechanics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3394FA-8857-9BE4-F515-7D31628B2315}"/>
              </a:ext>
            </a:extLst>
          </p:cNvPr>
          <p:cNvSpPr txBox="1"/>
          <p:nvPr/>
        </p:nvSpPr>
        <p:spPr>
          <a:xfrm>
            <a:off x="349827" y="1140897"/>
            <a:ext cx="6423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 a similar fashion, the contribution from the potential is given as</a:t>
            </a:r>
          </a:p>
        </p:txBody>
      </p:sp>
      <p:pic>
        <p:nvPicPr>
          <p:cNvPr id="6" name="Picture 5" descr="A group of mathematical equations&#10;&#10;Description automatically generated">
            <a:extLst>
              <a:ext uri="{FF2B5EF4-FFF2-40B4-BE49-F238E27FC236}">
                <a16:creationId xmlns:a16="http://schemas.microsoft.com/office/drawing/2014/main" id="{9DCD5ABA-E123-61AF-ACD6-C473A4EE4E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1205" y="1662924"/>
            <a:ext cx="5475432" cy="241981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24B97D8-84F1-2E59-A5EF-17FAA8BAC1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0996" y="1878762"/>
            <a:ext cx="76310" cy="313720"/>
          </a:xfrm>
          <a:prstGeom prst="rect">
            <a:avLst/>
          </a:prstGeom>
        </p:spPr>
      </p:pic>
      <p:pic>
        <p:nvPicPr>
          <p:cNvPr id="9" name="Picture 8" descr="A black text with a plus and a smiley face&#10;&#10;Description automatically generated">
            <a:extLst>
              <a:ext uri="{FF2B5EF4-FFF2-40B4-BE49-F238E27FC236}">
                <a16:creationId xmlns:a16="http://schemas.microsoft.com/office/drawing/2014/main" id="{5BD1802E-D255-7B04-E335-89FE7DFED3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4578" y="4757464"/>
            <a:ext cx="2048685" cy="45176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D829F55-0851-747A-1637-098F72DB8BC1}"/>
                  </a:ext>
                </a:extLst>
              </p:cNvPr>
              <p:cNvSpPr txBox="1"/>
              <p:nvPr/>
            </p:nvSpPr>
            <p:spPr>
              <a:xfrm>
                <a:off x="303617" y="4235437"/>
                <a:ext cx="71677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where the potential function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evaluated in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acc>
                  </m:oMath>
                </a14:m>
                <a:r>
                  <a:rPr lang="en-US" dirty="0"/>
                  <a:t> defined as the average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D829F55-0851-747A-1637-098F72DB8B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617" y="4235437"/>
                <a:ext cx="7167796" cy="369332"/>
              </a:xfrm>
              <a:prstGeom prst="rect">
                <a:avLst/>
              </a:prstGeom>
              <a:blipFill>
                <a:blip r:embed="rId5"/>
                <a:stretch>
                  <a:fillRect l="-885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A5E14835-86E0-E669-C968-AA57D73DD066}"/>
              </a:ext>
            </a:extLst>
          </p:cNvPr>
          <p:cNvSpPr txBox="1"/>
          <p:nvPr/>
        </p:nvSpPr>
        <p:spPr>
          <a:xfrm>
            <a:off x="303617" y="5361921"/>
            <a:ext cx="10935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and the expression on the left is an operator expression. But again, the integral on the right contains no operators. </a:t>
            </a:r>
          </a:p>
        </p:txBody>
      </p:sp>
    </p:spTree>
    <p:extLst>
      <p:ext uri="{BB962C8B-B14F-4D97-AF65-F5344CB8AC3E}">
        <p14:creationId xmlns:p14="http://schemas.microsoft.com/office/powerpoint/2010/main" val="31101981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2F1C7F7-FF63-0228-9F9B-D779D778133B}"/>
              </a:ext>
            </a:extLst>
          </p:cNvPr>
          <p:cNvSpPr txBox="1"/>
          <p:nvPr/>
        </p:nvSpPr>
        <p:spPr>
          <a:xfrm>
            <a:off x="349827" y="1140897"/>
            <a:ext cx="60994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Putting these two expressions together, we have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B25510D3-8D56-A283-2FD2-9DDE1D2F2960}"/>
              </a:ext>
            </a:extLst>
          </p:cNvPr>
          <p:cNvSpPr txBox="1">
            <a:spLocks/>
          </p:cNvSpPr>
          <p:nvPr/>
        </p:nvSpPr>
        <p:spPr>
          <a:xfrm>
            <a:off x="349827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Path Integral in Quantum Mechanics</a:t>
            </a:r>
          </a:p>
        </p:txBody>
      </p:sp>
      <p:pic>
        <p:nvPicPr>
          <p:cNvPr id="7" name="Picture 6" descr="A math equation with black text&#10;&#10;Description automatically generated">
            <a:extLst>
              <a:ext uri="{FF2B5EF4-FFF2-40B4-BE49-F238E27FC236}">
                <a16:creationId xmlns:a16="http://schemas.microsoft.com/office/drawing/2014/main" id="{C2365D52-3766-1323-EEE0-3F6E897CB3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7395" y="1663830"/>
            <a:ext cx="6475268" cy="802630"/>
          </a:xfrm>
          <a:prstGeom prst="rect">
            <a:avLst/>
          </a:prstGeom>
        </p:spPr>
      </p:pic>
      <p:pic>
        <p:nvPicPr>
          <p:cNvPr id="9" name="Picture 8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2628DA62-FDC9-933F-425E-AA6B22A902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9558" y="2954469"/>
            <a:ext cx="5960918" cy="881973"/>
          </a:xfrm>
          <a:prstGeom prst="rect">
            <a:avLst/>
          </a:prstGeom>
        </p:spPr>
      </p:pic>
      <p:pic>
        <p:nvPicPr>
          <p:cNvPr id="11" name="Picture 10" descr="A black text with letters and numbers&#10;&#10;Description automatically generated">
            <a:extLst>
              <a:ext uri="{FF2B5EF4-FFF2-40B4-BE49-F238E27FC236}">
                <a16:creationId xmlns:a16="http://schemas.microsoft.com/office/drawing/2014/main" id="{FA3C6F3A-AA49-5E24-FFDE-F6335839C7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8223" y="3161151"/>
            <a:ext cx="1847273" cy="53095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AE7587A-22D9-B83A-A55D-C2EAA68CAC75}"/>
              </a:ext>
            </a:extLst>
          </p:cNvPr>
          <p:cNvSpPr txBox="1"/>
          <p:nvPr/>
        </p:nvSpPr>
        <p:spPr>
          <a:xfrm>
            <a:off x="349827" y="2557023"/>
            <a:ext cx="2920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And using the previous result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CA0F732-B901-741C-9E86-48ACDE7507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77685" y="4293976"/>
            <a:ext cx="7772400" cy="86120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DEC57C8-D76B-B190-1D5B-FC78A5163C37}"/>
              </a:ext>
            </a:extLst>
          </p:cNvPr>
          <p:cNvSpPr txBox="1"/>
          <p:nvPr/>
        </p:nvSpPr>
        <p:spPr>
          <a:xfrm>
            <a:off x="349827" y="3836442"/>
            <a:ext cx="1117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obtain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8FB0385-7A92-9490-5FCF-D66225E4374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41822" y="4606406"/>
            <a:ext cx="72315" cy="29729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AE4716A-D986-507C-23FC-C54C69A5A463}"/>
                  </a:ext>
                </a:extLst>
              </p:cNvPr>
              <p:cNvSpPr txBox="1"/>
              <p:nvPr/>
            </p:nvSpPr>
            <p:spPr>
              <a:xfrm>
                <a:off x="349827" y="5295390"/>
                <a:ext cx="11371118" cy="6686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is the momentum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dirty="0"/>
                  <a:t> or, equivalently,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dirty="0"/>
                  <a:t>. </a:t>
                </a:r>
              </a:p>
              <a:p>
                <a:r>
                  <a:rPr lang="en-US" dirty="0"/>
                  <a:t>This gives the propagator over a segment of one possible path.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AE4716A-D986-507C-23FC-C54C69A5A4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827" y="5295390"/>
                <a:ext cx="11371118" cy="668645"/>
              </a:xfrm>
              <a:prstGeom prst="rect">
                <a:avLst/>
              </a:prstGeom>
              <a:blipFill>
                <a:blip r:embed="rId8"/>
                <a:stretch>
                  <a:fillRect l="-446" t="-5660" b="-132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Picture 19">
            <a:extLst>
              <a:ext uri="{FF2B5EF4-FFF2-40B4-BE49-F238E27FC236}">
                <a16:creationId xmlns:a16="http://schemas.microsoft.com/office/drawing/2014/main" id="{CCAA94C3-3F3D-3662-0DFD-FF10A2C4107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24538" y="3235553"/>
            <a:ext cx="976762" cy="31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9845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0C497CDF-DBB5-D5FA-E791-DDFDDC73E2ED}"/>
              </a:ext>
            </a:extLst>
          </p:cNvPr>
          <p:cNvSpPr txBox="1">
            <a:spLocks/>
          </p:cNvSpPr>
          <p:nvPr/>
        </p:nvSpPr>
        <p:spPr>
          <a:xfrm>
            <a:off x="349827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Path Integral in Quantum Mechanics</a:t>
            </a:r>
          </a:p>
        </p:txBody>
      </p:sp>
      <p:pic>
        <p:nvPicPr>
          <p:cNvPr id="5" name="Picture 4" descr="A black and white drawing of a bench&#10;&#10;Description automatically generated">
            <a:extLst>
              <a:ext uri="{FF2B5EF4-FFF2-40B4-BE49-F238E27FC236}">
                <a16:creationId xmlns:a16="http://schemas.microsoft.com/office/drawing/2014/main" id="{6C99C470-6DA5-C23F-F7EA-13FE071F92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8346" y="1464970"/>
            <a:ext cx="4320310" cy="19301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879A6BF-A64A-5F4F-17F5-F1F53AA2CDE7}"/>
              </a:ext>
            </a:extLst>
          </p:cNvPr>
          <p:cNvSpPr txBox="1"/>
          <p:nvPr/>
        </p:nvSpPr>
        <p:spPr>
          <a:xfrm>
            <a:off x="349827" y="983157"/>
            <a:ext cx="60994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Figure: Segments of the trajectory in momentum space.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79F7AC5-5C9A-CC94-6923-AA07B3C2B5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2301" y="4163638"/>
            <a:ext cx="7772400" cy="50033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170AB5D-99B5-5BF0-A0BB-64246E5E41D9}"/>
              </a:ext>
            </a:extLst>
          </p:cNvPr>
          <p:cNvSpPr txBox="1"/>
          <p:nvPr/>
        </p:nvSpPr>
        <p:spPr>
          <a:xfrm>
            <a:off x="349827" y="3534554"/>
            <a:ext cx="7830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full propagator is obtained by substituting the expression for                       into </a:t>
            </a:r>
          </a:p>
        </p:txBody>
      </p:sp>
      <p:pic>
        <p:nvPicPr>
          <p:cNvPr id="12" name="Picture 11" descr="A black text with letters and numbers&#10;&#10;Description automatically generated">
            <a:extLst>
              <a:ext uri="{FF2B5EF4-FFF2-40B4-BE49-F238E27FC236}">
                <a16:creationId xmlns:a16="http://schemas.microsoft.com/office/drawing/2014/main" id="{3E8414F2-A240-8017-4BA2-4D6C9286EE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0462" y="3582995"/>
            <a:ext cx="1116432" cy="32089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A30318D-3D44-FCF4-0956-C6D18A5C35B2}"/>
                  </a:ext>
                </a:extLst>
              </p:cNvPr>
              <p:cNvSpPr txBox="1"/>
              <p:nvPr/>
            </p:nvSpPr>
            <p:spPr>
              <a:xfrm>
                <a:off x="349827" y="4739056"/>
                <a:ext cx="8293681" cy="3916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and performing the continuum limit,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is the momentum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A30318D-3D44-FCF4-0956-C6D18A5C35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827" y="4739056"/>
                <a:ext cx="8293681" cy="391646"/>
              </a:xfrm>
              <a:prstGeom prst="rect">
                <a:avLst/>
              </a:prstGeom>
              <a:blipFill>
                <a:blip r:embed="rId5"/>
                <a:stretch>
                  <a:fillRect l="-612" t="-3030" r="-459"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>
            <a:extLst>
              <a:ext uri="{FF2B5EF4-FFF2-40B4-BE49-F238E27FC236}">
                <a16:creationId xmlns:a16="http://schemas.microsoft.com/office/drawing/2014/main" id="{D576A2CF-748C-5B47-9EF5-2AB6ECB9A3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22186" y="5499140"/>
            <a:ext cx="7772400" cy="7651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CB0D5AA-DB30-9DB4-11B6-D833AFACF47C}"/>
              </a:ext>
            </a:extLst>
          </p:cNvPr>
          <p:cNvSpPr txBox="1"/>
          <p:nvPr/>
        </p:nvSpPr>
        <p:spPr>
          <a:xfrm>
            <a:off x="9457458" y="5697029"/>
            <a:ext cx="71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1228260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6D7DF8D8-3E09-4A4E-0878-82B17E6C69D0}"/>
              </a:ext>
            </a:extLst>
          </p:cNvPr>
          <p:cNvSpPr txBox="1">
            <a:spLocks/>
          </p:cNvSpPr>
          <p:nvPr/>
        </p:nvSpPr>
        <p:spPr>
          <a:xfrm>
            <a:off x="349827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Path Integral in Quantum Mechanics</a:t>
            </a:r>
          </a:p>
        </p:txBody>
      </p:sp>
      <p:pic>
        <p:nvPicPr>
          <p:cNvPr id="4" name="Picture 3" descr="A mathematical equation with a square and a square&#10;&#10;Description automatically generated with medium confidence">
            <a:extLst>
              <a:ext uri="{FF2B5EF4-FFF2-40B4-BE49-F238E27FC236}">
                <a16:creationId xmlns:a16="http://schemas.microsoft.com/office/drawing/2014/main" id="{6059DFF3-2773-1094-AF39-78B6D57635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4512" y="1817832"/>
            <a:ext cx="7068705" cy="89668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FB16D2E-6729-82A4-47AF-84C4294E70F4}"/>
              </a:ext>
            </a:extLst>
          </p:cNvPr>
          <p:cNvSpPr txBox="1"/>
          <p:nvPr/>
        </p:nvSpPr>
        <p:spPr>
          <a:xfrm>
            <a:off x="349827" y="1130506"/>
            <a:ext cx="4693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previous integral can formally be written as</a:t>
            </a:r>
          </a:p>
        </p:txBody>
      </p:sp>
      <p:pic>
        <p:nvPicPr>
          <p:cNvPr id="7" name="Picture 6" descr="A close up of a number&#10;&#10;Description automatically generated">
            <a:extLst>
              <a:ext uri="{FF2B5EF4-FFF2-40B4-BE49-F238E27FC236}">
                <a16:creationId xmlns:a16="http://schemas.microsoft.com/office/drawing/2014/main" id="{AF05D472-BF48-7702-9E98-D7CD92FB18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3128" y="3226832"/>
            <a:ext cx="2740314" cy="39303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F45EEAC-C158-3AF7-E6D7-0FBEEAB845FF}"/>
              </a:ext>
            </a:extLst>
          </p:cNvPr>
          <p:cNvSpPr txBox="1"/>
          <p:nvPr/>
        </p:nvSpPr>
        <p:spPr>
          <a:xfrm>
            <a:off x="349827" y="2857500"/>
            <a:ext cx="601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with</a:t>
            </a:r>
          </a:p>
        </p:txBody>
      </p:sp>
    </p:spTree>
    <p:extLst>
      <p:ext uri="{BB962C8B-B14F-4D97-AF65-F5344CB8AC3E}">
        <p14:creationId xmlns:p14="http://schemas.microsoft.com/office/powerpoint/2010/main" val="12668494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6D7DF8D8-3E09-4A4E-0878-82B17E6C69D0}"/>
              </a:ext>
            </a:extLst>
          </p:cNvPr>
          <p:cNvSpPr txBox="1">
            <a:spLocks/>
          </p:cNvSpPr>
          <p:nvPr/>
        </p:nvSpPr>
        <p:spPr>
          <a:xfrm>
            <a:off x="349827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Path Integral in Quantum Mechanics</a:t>
            </a:r>
          </a:p>
        </p:txBody>
      </p:sp>
      <p:pic>
        <p:nvPicPr>
          <p:cNvPr id="4" name="Picture 3" descr="A mathematical equation with a square and a square&#10;&#10;Description automatically generated with medium confidence">
            <a:extLst>
              <a:ext uri="{FF2B5EF4-FFF2-40B4-BE49-F238E27FC236}">
                <a16:creationId xmlns:a16="http://schemas.microsoft.com/office/drawing/2014/main" id="{6059DFF3-2773-1094-AF39-78B6D57635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4541" y="2792789"/>
            <a:ext cx="6106171" cy="77458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FB16D2E-6729-82A4-47AF-84C4294E70F4}"/>
              </a:ext>
            </a:extLst>
          </p:cNvPr>
          <p:cNvSpPr txBox="1"/>
          <p:nvPr/>
        </p:nvSpPr>
        <p:spPr>
          <a:xfrm>
            <a:off x="343722" y="2322128"/>
            <a:ext cx="3780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integral can formally be written as</a:t>
            </a:r>
          </a:p>
        </p:txBody>
      </p:sp>
      <p:pic>
        <p:nvPicPr>
          <p:cNvPr id="7" name="Picture 6" descr="A close up of a number&#10;&#10;Description automatically generated">
            <a:extLst>
              <a:ext uri="{FF2B5EF4-FFF2-40B4-BE49-F238E27FC236}">
                <a16:creationId xmlns:a16="http://schemas.microsoft.com/office/drawing/2014/main" id="{AF05D472-BF48-7702-9E98-D7CD92FB18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2328" y="2848676"/>
            <a:ext cx="2183120" cy="31311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61B395D-6ECA-4078-EFF4-4EB22FA6AD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4919" y="1260538"/>
            <a:ext cx="7942738" cy="781878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2D87ECDA-E464-A555-44F1-CFC43DC8E0FF}"/>
              </a:ext>
            </a:extLst>
          </p:cNvPr>
          <p:cNvSpPr/>
          <p:nvPr/>
        </p:nvSpPr>
        <p:spPr>
          <a:xfrm>
            <a:off x="3213105" y="1208097"/>
            <a:ext cx="2242301" cy="90659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322E930-793D-827B-6465-7BCB0BA6F5C9}"/>
              </a:ext>
            </a:extLst>
          </p:cNvPr>
          <p:cNvCxnSpPr>
            <a:cxnSpLocks/>
          </p:cNvCxnSpPr>
          <p:nvPr/>
        </p:nvCxnSpPr>
        <p:spPr>
          <a:xfrm>
            <a:off x="4233672" y="2116221"/>
            <a:ext cx="301752" cy="6765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4651B31-D9D1-4D97-8C68-E03EA902CAB4}"/>
                  </a:ext>
                </a:extLst>
              </p:cNvPr>
              <p:cNvSpPr txBox="1"/>
              <p:nvPr/>
            </p:nvSpPr>
            <p:spPr>
              <a:xfrm>
                <a:off x="349827" y="3553017"/>
                <a:ext cx="329320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𝑑𝑡</m:t>
                    </m:r>
                  </m:oMath>
                </a14:m>
                <a:r>
                  <a:rPr lang="en-US" dirty="0"/>
                  <a:t> when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en-US" dirty="0"/>
                  <a:t> and  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4651B31-D9D1-4D97-8C68-E03EA902CA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827" y="3553017"/>
                <a:ext cx="3293209" cy="369332"/>
              </a:xfrm>
              <a:prstGeom prst="rect">
                <a:avLst/>
              </a:prstGeom>
              <a:blipFill>
                <a:blip r:embed="rId5"/>
                <a:stretch>
                  <a:fillRect l="-1533" t="-6667" r="-38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>
            <a:extLst>
              <a:ext uri="{FF2B5EF4-FFF2-40B4-BE49-F238E27FC236}">
                <a16:creationId xmlns:a16="http://schemas.microsoft.com/office/drawing/2014/main" id="{F447A7D0-FFC5-9705-41DF-9297F9E506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23924" y="3948714"/>
            <a:ext cx="3486443" cy="49523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EE8D080-1B88-FD79-7EBC-B8DA4E52A15B}"/>
                  </a:ext>
                </a:extLst>
              </p:cNvPr>
              <p:cNvSpPr txBox="1"/>
              <p:nvPr/>
            </p:nvSpPr>
            <p:spPr>
              <a:xfrm>
                <a:off x="223266" y="4723302"/>
                <a:ext cx="11745468" cy="122257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In the continuum limit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/>
                  <a:t> becomes a function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, and the integral is a ``functional integral’’, an integral over all functions.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It is infinite-dimensional.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Represents the path integral expression for the transition amplitude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Each function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defines a path in phase space. 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EE8D080-1B88-FD79-7EBC-B8DA4E52A1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266" y="4723302"/>
                <a:ext cx="11745468" cy="1222579"/>
              </a:xfrm>
              <a:prstGeom prst="rect">
                <a:avLst/>
              </a:prstGeom>
              <a:blipFill>
                <a:blip r:embed="rId7"/>
                <a:stretch>
                  <a:fillRect l="-324" t="-3093" r="-108" b="-61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0863041-F909-1570-F6F9-13FD0C349401}"/>
                  </a:ext>
                </a:extLst>
              </p:cNvPr>
              <p:cNvSpPr txBox="1"/>
              <p:nvPr/>
            </p:nvSpPr>
            <p:spPr>
              <a:xfrm>
                <a:off x="9338192" y="1476727"/>
                <a:ext cx="33374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0863041-F909-1570-F6F9-13FD0C3494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8192" y="1476727"/>
                <a:ext cx="333745" cy="369332"/>
              </a:xfrm>
              <a:prstGeom prst="rect">
                <a:avLst/>
              </a:prstGeom>
              <a:blipFill>
                <a:blip r:embed="rId8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073400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15CEF1-BC06-5DDE-EFFA-F48C709306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416" y="0"/>
            <a:ext cx="10515600" cy="1325563"/>
          </a:xfrm>
        </p:spPr>
        <p:txBody>
          <a:bodyPr/>
          <a:lstStyle/>
          <a:p>
            <a:r>
              <a:rPr lang="en-US" b="1" dirty="0"/>
              <a:t>Schrödinger equation paradigm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1A08664-35BD-86FF-4662-361C3FD9ABD7}"/>
                  </a:ext>
                </a:extLst>
              </p:cNvPr>
              <p:cNvSpPr txBox="1"/>
              <p:nvPr/>
            </p:nvSpPr>
            <p:spPr>
              <a:xfrm>
                <a:off x="280416" y="1087224"/>
                <a:ext cx="11753088" cy="45317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The more usual approach to quantum mechanics is to solve the Schrödinger equation 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where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acc>
                  </m:oMath>
                </a14:m>
                <a:r>
                  <a:rPr lang="en-US" dirty="0"/>
                  <a:t> is an operator, subject to some boundary conditions. </a:t>
                </a:r>
              </a:p>
              <a:p>
                <a:endParaRPr lang="en-US" dirty="0"/>
              </a:p>
              <a:p>
                <a:r>
                  <a:rPr lang="en-US" dirty="0"/>
                  <a:t>In the path-integral formulation we have an explicit expression for the transition amplitude, which is clearly very well suited to scattering problems. </a:t>
                </a:r>
              </a:p>
              <a:p>
                <a:endParaRPr lang="en-US" dirty="0"/>
              </a:p>
              <a:p>
                <a:r>
                  <a:rPr lang="en-US" dirty="0"/>
                  <a:t>The quantities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/>
                  <a:t> occurring in the integral are classical quantities, not operators (c-numbers, not q-numbers). </a:t>
                </a:r>
              </a:p>
              <a:p>
                <a:endParaRPr lang="en-US" dirty="0"/>
              </a:p>
              <a:p>
                <a:r>
                  <a:rPr lang="en-US" dirty="0"/>
                  <a:t>In Feynman's path integral, the classical notion of a unique trajectory for a particle is replaced by an infinite sum of classical paths, each weighted differently according to its classical properties.</a:t>
                </a:r>
              </a:p>
              <a:p>
                <a:endParaRPr lang="en-US" dirty="0"/>
              </a:p>
              <a:p>
                <a:r>
                  <a:rPr lang="en-US" dirty="0"/>
                  <a:t>It is not obvious, however, that infinite-dimensional integrals of this type are well-defined mathematically, that is, whether they converge; in other words, exist! We shall assume that they do.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1A08664-35BD-86FF-4662-361C3FD9AB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416" y="1087224"/>
                <a:ext cx="11753088" cy="4531753"/>
              </a:xfrm>
              <a:prstGeom prst="rect">
                <a:avLst/>
              </a:prstGeom>
              <a:blipFill>
                <a:blip r:embed="rId2"/>
                <a:stretch>
                  <a:fillRect l="-432" t="-559" b="-11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 descr="A black text with a white background&#10;&#10;Description automatically generated">
            <a:extLst>
              <a:ext uri="{FF2B5EF4-FFF2-40B4-BE49-F238E27FC236}">
                <a16:creationId xmlns:a16="http://schemas.microsoft.com/office/drawing/2014/main" id="{A62E9FE7-CB8F-7408-DE8C-28F20742DD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3010" y="1517587"/>
            <a:ext cx="22479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427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3993A65-E523-DC2B-A719-E4595E5DADD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408432" y="0"/>
                <a:ext cx="10515600" cy="1325563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b="1" dirty="0"/>
                  <a:t>-integration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3993A65-E523-DC2B-A719-E4595E5DADD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408432" y="0"/>
                <a:ext cx="10515600" cy="1325563"/>
              </a:xfrm>
              <a:blipFill>
                <a:blip r:embed="rId2"/>
                <a:stretch>
                  <a:fillRect l="-9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A math equations with numbers and plus&#10;&#10;Description automatically generated with medium confidence">
            <a:extLst>
              <a:ext uri="{FF2B5EF4-FFF2-40B4-BE49-F238E27FC236}">
                <a16:creationId xmlns:a16="http://schemas.microsoft.com/office/drawing/2014/main" id="{5ACF61F3-591F-2F5F-953A-F86FB4BBA4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8050" y="982124"/>
            <a:ext cx="1961217" cy="68687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312A171-B3D8-9CB9-8A23-7A561DA6CE87}"/>
              </a:ext>
            </a:extLst>
          </p:cNvPr>
          <p:cNvSpPr txBox="1"/>
          <p:nvPr/>
        </p:nvSpPr>
        <p:spPr>
          <a:xfrm>
            <a:off x="408432" y="1140897"/>
            <a:ext cx="4420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Using the full expression for the Hamiltonian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490977C-B9B9-0490-F7B0-88A7AD199802}"/>
                  </a:ext>
                </a:extLst>
              </p:cNvPr>
              <p:cNvSpPr txBox="1"/>
              <p:nvPr/>
            </p:nvSpPr>
            <p:spPr>
              <a:xfrm>
                <a:off x="408432" y="1669002"/>
                <a:ext cx="1100160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we arrive at another form for the transition amplitude which holds when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 is of this form, since in this case we can </a:t>
                </a:r>
              </a:p>
              <a:p>
                <a:r>
                  <a:rPr lang="en-US" dirty="0"/>
                  <a:t>perform the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-integration.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490977C-B9B9-0490-F7B0-88A7AD1998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432" y="1669002"/>
                <a:ext cx="11001601" cy="646331"/>
              </a:xfrm>
              <a:prstGeom prst="rect">
                <a:avLst/>
              </a:prstGeom>
              <a:blipFill>
                <a:blip r:embed="rId4"/>
                <a:stretch>
                  <a:fillRect l="-461" t="-3846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9F2C3BDE-CC7A-CDF6-6234-648A99DB94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37863" y="2307687"/>
            <a:ext cx="7772400" cy="765110"/>
          </a:xfrm>
          <a:prstGeom prst="rect">
            <a:avLst/>
          </a:prstGeom>
        </p:spPr>
      </p:pic>
      <p:sp>
        <p:nvSpPr>
          <p:cNvPr id="8" name="Right Arrow 7">
            <a:extLst>
              <a:ext uri="{FF2B5EF4-FFF2-40B4-BE49-F238E27FC236}">
                <a16:creationId xmlns:a16="http://schemas.microsoft.com/office/drawing/2014/main" id="{F4E9FE7E-78ED-2EE8-E633-41D41435FAC0}"/>
              </a:ext>
            </a:extLst>
          </p:cNvPr>
          <p:cNvSpPr/>
          <p:nvPr/>
        </p:nvSpPr>
        <p:spPr>
          <a:xfrm rot="5400000">
            <a:off x="5694348" y="3140964"/>
            <a:ext cx="429768" cy="57607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8A4440F-3E1D-53C9-752F-92108EB7EF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37863" y="3862583"/>
            <a:ext cx="7772400" cy="680085"/>
          </a:xfrm>
          <a:prstGeom prst="rect">
            <a:avLst/>
          </a:prstGeom>
        </p:spPr>
      </p:pic>
      <p:pic>
        <p:nvPicPr>
          <p:cNvPr id="15" name="Picture 14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4BB5D09F-913D-4A50-178D-5985061E68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32200" y="5681169"/>
            <a:ext cx="4927600" cy="65171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0EEF838-A79F-70F8-6547-E56D78FA927E}"/>
                  </a:ext>
                </a:extLst>
              </p:cNvPr>
              <p:cNvSpPr txBox="1"/>
              <p:nvPr/>
            </p:nvSpPr>
            <p:spPr>
              <a:xfrm>
                <a:off x="408432" y="4916095"/>
                <a:ext cx="11497056" cy="3916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integration is performed using the Gaussian integral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0EEF838-A79F-70F8-6547-E56D78FA92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432" y="4916095"/>
                <a:ext cx="11497056" cy="391646"/>
              </a:xfrm>
              <a:prstGeom prst="rect">
                <a:avLst/>
              </a:prstGeom>
              <a:blipFill>
                <a:blip r:embed="rId8"/>
                <a:stretch>
                  <a:fillRect l="-442" t="-6061"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294119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B13B40BA-039F-243A-6F67-ED0CBB23CF5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08432" y="0"/>
                <a:ext cx="10515600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b="1" dirty="0"/>
                  <a:t>-integration</a:t>
                </a: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B13B40BA-039F-243A-6F67-ED0CBB23CF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432" y="0"/>
                <a:ext cx="10515600" cy="1325563"/>
              </a:xfrm>
              <a:prstGeom prst="rect">
                <a:avLst/>
              </a:prstGeom>
              <a:blipFill>
                <a:blip r:embed="rId2"/>
                <a:stretch>
                  <a:fillRect l="-9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FB81E26A-39F0-3CF5-50F7-7CC54368BD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0888" y="1636033"/>
            <a:ext cx="8239874" cy="93391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DDEA2AC-541C-20A0-19B4-A65369824705}"/>
                  </a:ext>
                </a:extLst>
              </p:cNvPr>
              <p:cNvSpPr txBox="1"/>
              <p:nvPr/>
            </p:nvSpPr>
            <p:spPr>
              <a:xfrm>
                <a:off x="263652" y="1152054"/>
                <a:ext cx="4692310" cy="3916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and doing the integration over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one arrives at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DDEA2AC-541C-20A0-19B4-A653698247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652" y="1152054"/>
                <a:ext cx="4692310" cy="391646"/>
              </a:xfrm>
              <a:prstGeom prst="rect">
                <a:avLst/>
              </a:prstGeom>
              <a:blipFill>
                <a:blip r:embed="rId4"/>
                <a:stretch>
                  <a:fillRect l="-1078" t="-6250" b="-18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BD54CE3B-0E84-CAFC-D372-01DEE81ACE66}"/>
              </a:ext>
            </a:extLst>
          </p:cNvPr>
          <p:cNvSpPr txBox="1"/>
          <p:nvPr/>
        </p:nvSpPr>
        <p:spPr>
          <a:xfrm>
            <a:off x="263652" y="2668579"/>
            <a:ext cx="45738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and hence, in the continuum limit, one obtains</a:t>
            </a:r>
          </a:p>
        </p:txBody>
      </p:sp>
      <p:pic>
        <p:nvPicPr>
          <p:cNvPr id="9" name="Picture 8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65184A38-EB50-E3D4-2FB0-C4CC7C37C3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75641" y="3146262"/>
            <a:ext cx="4853375" cy="75957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8CAA1A3-C1EE-2B3F-FECB-47B71CF0CBF2}"/>
                  </a:ext>
                </a:extLst>
              </p:cNvPr>
              <p:cNvSpPr txBox="1"/>
              <p:nvPr/>
            </p:nvSpPr>
            <p:spPr>
              <a:xfrm>
                <a:off x="263652" y="4014186"/>
                <a:ext cx="11928348" cy="23510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−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dirty="0"/>
                  <a:t>, is the classical </a:t>
                </a:r>
                <a:r>
                  <a:rPr lang="en-US" dirty="0" err="1"/>
                  <a:t>Lagrangian</a:t>
                </a:r>
                <a:r>
                  <a:rPr lang="en-US" dirty="0"/>
                  <a:t>. In the limit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en-US" dirty="0"/>
                  <a:t> 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becomes infinite, but this does not matter, since we </a:t>
                </a:r>
              </a:p>
              <a:p>
                <a:r>
                  <a:rPr lang="en-US" dirty="0"/>
                  <a:t>shall always deal with normalized transition amplitudes.</a:t>
                </a:r>
              </a:p>
              <a:p>
                <a:endParaRPr lang="en-US" dirty="0"/>
              </a:p>
              <a:p>
                <a:r>
                  <a:rPr lang="en-US" dirty="0"/>
                  <a:t>The integrand is the classical action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= 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𝐿𝑑𝑡</m:t>
                        </m:r>
                      </m:e>
                    </m:nary>
                  </m:oMath>
                </a14:m>
                <a:r>
                  <a:rPr lang="en-US" dirty="0"/>
                  <a:t>. We have proved this equation from the postulates of quantum mechanics, and by assuming that the Hamiltonian is of the form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dirty="0"/>
                  <a:t>. </a:t>
                </a:r>
              </a:p>
              <a:p>
                <a:endParaRPr lang="en-US" dirty="0"/>
              </a:p>
              <a:p>
                <a:r>
                  <a:rPr lang="en-US" dirty="0"/>
                  <a:t>Feynman's original approach was to adopt (*) as a hypothesis and then prove the Schrödinger equation from it. </a:t>
                </a:r>
              </a:p>
              <a:p>
                <a:r>
                  <a:rPr lang="en-US" dirty="0"/>
                  <a:t>The disadvantage of this approach is that (*) does not hold in general, since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 is not always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/2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+ 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dirty="0"/>
                  <a:t>. 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8CAA1A3-C1EE-2B3F-FECB-47B71CF0CB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652" y="4014186"/>
                <a:ext cx="11928348" cy="2351093"/>
              </a:xfrm>
              <a:prstGeom prst="rect">
                <a:avLst/>
              </a:prstGeom>
              <a:blipFill>
                <a:blip r:embed="rId6"/>
                <a:stretch>
                  <a:fillRect l="-425" t="-1070" b="-32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8A175AD5-1DAB-4E5A-738A-D9FDAE479A47}"/>
              </a:ext>
            </a:extLst>
          </p:cNvPr>
          <p:cNvSpPr txBox="1"/>
          <p:nvPr/>
        </p:nvSpPr>
        <p:spPr>
          <a:xfrm>
            <a:off x="8266176" y="334138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(*)</a:t>
            </a:r>
          </a:p>
        </p:txBody>
      </p:sp>
    </p:spTree>
    <p:extLst>
      <p:ext uri="{BB962C8B-B14F-4D97-AF65-F5344CB8AC3E}">
        <p14:creationId xmlns:p14="http://schemas.microsoft.com/office/powerpoint/2010/main" val="23086301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64120742-160F-C900-58E3-8735732FE15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08432" y="0"/>
                <a:ext cx="10515600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b="1" dirty="0"/>
                  <a:t>-integration</a:t>
                </a: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64120742-160F-C900-58E3-8735732FE1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432" y="0"/>
                <a:ext cx="10515600" cy="1325563"/>
              </a:xfrm>
              <a:prstGeom prst="rect">
                <a:avLst/>
              </a:prstGeom>
              <a:blipFill>
                <a:blip r:embed="rId2"/>
                <a:stretch>
                  <a:fillRect l="-9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051E145A-1AA4-A3DE-ADAE-C8DC0544CAA1}"/>
              </a:ext>
            </a:extLst>
          </p:cNvPr>
          <p:cNvSpPr txBox="1"/>
          <p:nvPr/>
        </p:nvSpPr>
        <p:spPr>
          <a:xfrm>
            <a:off x="408432" y="1140896"/>
            <a:ext cx="54542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 fact, we can provide the following counter example. If </a:t>
            </a:r>
          </a:p>
        </p:txBody>
      </p:sp>
      <p:pic>
        <p:nvPicPr>
          <p:cNvPr id="6" name="Picture 5" descr="A mathematical equation with numbers and symbols&#10;&#10;Description automatically generated">
            <a:extLst>
              <a:ext uri="{FF2B5EF4-FFF2-40B4-BE49-F238E27FC236}">
                <a16:creationId xmlns:a16="http://schemas.microsoft.com/office/drawing/2014/main" id="{B14C3327-DB56-C64C-F9F2-EC7AC92351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9079" y="950655"/>
            <a:ext cx="1436393" cy="74981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E4596EF-D662-A520-833B-D67DC1E9C970}"/>
              </a:ext>
            </a:extLst>
          </p:cNvPr>
          <p:cNvSpPr txBox="1"/>
          <p:nvPr/>
        </p:nvSpPr>
        <p:spPr>
          <a:xfrm>
            <a:off x="408432" y="1787333"/>
            <a:ext cx="8475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which describes a system with a velocity-dependent potential, then the momentum is</a:t>
            </a:r>
          </a:p>
        </p:txBody>
      </p:sp>
      <p:pic>
        <p:nvPicPr>
          <p:cNvPr id="9" name="Picture 8" descr="A mathematical equation with a couple of letters&#10;&#10;Description automatically generated with medium confidence">
            <a:extLst>
              <a:ext uri="{FF2B5EF4-FFF2-40B4-BE49-F238E27FC236}">
                <a16:creationId xmlns:a16="http://schemas.microsoft.com/office/drawing/2014/main" id="{FA2A6FA8-7D28-2344-81E6-3ACC3566ED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98204" y="1653697"/>
            <a:ext cx="1856408" cy="69836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5DEB70C-C0D9-AD71-BB76-F99369227FC7}"/>
              </a:ext>
            </a:extLst>
          </p:cNvPr>
          <p:cNvSpPr txBox="1"/>
          <p:nvPr/>
        </p:nvSpPr>
        <p:spPr>
          <a:xfrm>
            <a:off x="408432" y="2429280"/>
            <a:ext cx="60990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and the Hamiltonian is</a:t>
            </a:r>
          </a:p>
        </p:txBody>
      </p:sp>
      <p:pic>
        <p:nvPicPr>
          <p:cNvPr id="13" name="Picture 12" descr="A black numbers and symbols&#10;&#10;Description automatically generated">
            <a:extLst>
              <a:ext uri="{FF2B5EF4-FFF2-40B4-BE49-F238E27FC236}">
                <a16:creationId xmlns:a16="http://schemas.microsoft.com/office/drawing/2014/main" id="{D642E1FC-FD09-3350-3FC5-EE4FA75DD4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38907" y="2323202"/>
            <a:ext cx="3481578" cy="71071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FCF621B-1E3E-EB6A-AD88-8A248BE20938}"/>
                  </a:ext>
                </a:extLst>
              </p:cNvPr>
              <p:cNvSpPr txBox="1"/>
              <p:nvPr/>
            </p:nvSpPr>
            <p:spPr>
              <a:xfrm>
                <a:off x="408432" y="3122987"/>
                <a:ext cx="1167993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which is not of the form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/2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+ 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dirty="0"/>
                  <a:t>. Substituting this into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FCF621B-1E3E-EB6A-AD88-8A248BE209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432" y="3122987"/>
                <a:ext cx="11679936" cy="369332"/>
              </a:xfrm>
              <a:prstGeom prst="rect">
                <a:avLst/>
              </a:prstGeom>
              <a:blipFill>
                <a:blip r:embed="rId6"/>
                <a:stretch>
                  <a:fillRect l="-435" t="-6452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16">
            <a:extLst>
              <a:ext uri="{FF2B5EF4-FFF2-40B4-BE49-F238E27FC236}">
                <a16:creationId xmlns:a16="http://schemas.microsoft.com/office/drawing/2014/main" id="{2A9A7949-3BB1-9864-D373-8ECA5367FC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68240" y="3569539"/>
            <a:ext cx="5104489" cy="621047"/>
          </a:xfrm>
          <a:prstGeom prst="rect">
            <a:avLst/>
          </a:prstGeom>
        </p:spPr>
      </p:pic>
      <p:pic>
        <p:nvPicPr>
          <p:cNvPr id="19" name="Picture 18" descr="A black and white symbol&#10;&#10;Description automatically generated">
            <a:extLst>
              <a:ext uri="{FF2B5EF4-FFF2-40B4-BE49-F238E27FC236}">
                <a16:creationId xmlns:a16="http://schemas.microsoft.com/office/drawing/2014/main" id="{A613645E-7063-CD0D-C033-BF0D917F6F6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28290" y="4819935"/>
            <a:ext cx="3481578" cy="71813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14F8C03-ADA8-009C-84FE-E4F6C82745EC}"/>
              </a:ext>
            </a:extLst>
          </p:cNvPr>
          <p:cNvSpPr txBox="1"/>
          <p:nvPr/>
        </p:nvSpPr>
        <p:spPr>
          <a:xfrm>
            <a:off x="408432" y="4253365"/>
            <a:ext cx="4672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And performing the p-integrations, we arrive at </a:t>
            </a:r>
          </a:p>
        </p:txBody>
      </p:sp>
      <p:pic>
        <p:nvPicPr>
          <p:cNvPr id="22" name="Picture 21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755DFD0C-5C05-5396-BC33-84AD8DE85EC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13242" y="5808954"/>
            <a:ext cx="3835473" cy="76527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74BF2A5C-4564-1EE4-F796-7C620DB4ED5C}"/>
              </a:ext>
            </a:extLst>
          </p:cNvPr>
          <p:cNvSpPr txBox="1"/>
          <p:nvPr/>
        </p:nvSpPr>
        <p:spPr>
          <a:xfrm>
            <a:off x="408432" y="5988637"/>
            <a:ext cx="3783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where we obtained an effective action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FE8E80E-A5F0-9649-6AF0-68F74E1F0C19}"/>
                  </a:ext>
                </a:extLst>
              </p:cNvPr>
              <p:cNvSpPr txBox="1"/>
              <p:nvPr/>
            </p:nvSpPr>
            <p:spPr>
              <a:xfrm>
                <a:off x="8070502" y="5985540"/>
                <a:ext cx="3243555" cy="4121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which differs from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= 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𝐿𝑑𝑡</m:t>
                        </m:r>
                      </m:e>
                    </m:nary>
                  </m:oMath>
                </a14:m>
                <a:r>
                  <a:rPr lang="en-US" dirty="0"/>
                  <a:t>. </a:t>
                </a: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FE8E80E-A5F0-9649-6AF0-68F74E1F0C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0502" y="5985540"/>
                <a:ext cx="3243555" cy="412100"/>
              </a:xfrm>
              <a:prstGeom prst="rect">
                <a:avLst/>
              </a:prstGeom>
              <a:blipFill>
                <a:blip r:embed="rId10"/>
                <a:stretch>
                  <a:fillRect l="-1563" t="-124242" b="-18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65359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E6BF54D4-4C15-B6B0-843A-D9D486FAD5AD}"/>
              </a:ext>
            </a:extLst>
          </p:cNvPr>
          <p:cNvSpPr txBox="1">
            <a:spLocks/>
          </p:cNvSpPr>
          <p:nvPr/>
        </p:nvSpPr>
        <p:spPr>
          <a:xfrm>
            <a:off x="318654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Recap: The Born Series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F703EE-A7A5-EA06-3A54-6AEA4DA6A681}"/>
              </a:ext>
            </a:extLst>
          </p:cNvPr>
          <p:cNvSpPr txBox="1"/>
          <p:nvPr/>
        </p:nvSpPr>
        <p:spPr>
          <a:xfrm>
            <a:off x="318654" y="1140897"/>
            <a:ext cx="60994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effectLst/>
                <a:latin typeface="ACaslonPro"/>
              </a:rPr>
              <a:t>The integral form of the </a:t>
            </a:r>
            <a:r>
              <a:rPr lang="en-US" sz="1800" dirty="0" err="1">
                <a:effectLst/>
                <a:latin typeface="ACaslonPro"/>
              </a:rPr>
              <a:t>Schrödinger</a:t>
            </a:r>
            <a:r>
              <a:rPr lang="en-US" sz="1800" dirty="0">
                <a:effectLst/>
                <a:latin typeface="ACaslonPro"/>
              </a:rPr>
              <a:t> equation reads </a:t>
            </a:r>
            <a:endParaRPr lang="en-US" dirty="0"/>
          </a:p>
        </p:txBody>
      </p:sp>
      <p:pic>
        <p:nvPicPr>
          <p:cNvPr id="7" name="Picture 6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7B3E30BE-E92B-81EF-7D45-C94B2B8036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0426" y="1646740"/>
            <a:ext cx="5349010" cy="87105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EF400AB-19FA-4143-E93B-E9EDE953B728}"/>
                  </a:ext>
                </a:extLst>
              </p:cNvPr>
              <p:cNvSpPr txBox="1"/>
              <p:nvPr/>
            </p:nvSpPr>
            <p:spPr>
              <a:xfrm>
                <a:off x="318654" y="2651126"/>
                <a:ext cx="112117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represents the incident wave, and the Green’s function (into which we have incorporated the factor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/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ℏ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EF400AB-19FA-4143-E93B-E9EDE953B7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654" y="2651126"/>
                <a:ext cx="11211724" cy="369332"/>
              </a:xfrm>
              <a:prstGeom prst="rect">
                <a:avLst/>
              </a:prstGeom>
              <a:blipFill>
                <a:blip r:embed="rId3"/>
                <a:stretch>
                  <a:fillRect l="-339" t="-6667" r="-226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 descr="A math equation with a number of lines&#10;&#10;Description automatically generated with medium confidence">
            <a:extLst>
              <a:ext uri="{FF2B5EF4-FFF2-40B4-BE49-F238E27FC236}">
                <a16:creationId xmlns:a16="http://schemas.microsoft.com/office/drawing/2014/main" id="{11E8E263-0D08-1CA2-A784-539752F544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1733" y="3082803"/>
            <a:ext cx="2378495" cy="87566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F8135DC-97E1-A63B-2CF6-BAD84635CB39}"/>
                  </a:ext>
                </a:extLst>
              </p:cNvPr>
              <p:cNvSpPr txBox="1"/>
              <p:nvPr/>
            </p:nvSpPr>
            <p:spPr>
              <a:xfrm>
                <a:off x="318654" y="4161355"/>
                <a:ext cx="38702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800" i="1" dirty="0" smtClean="0">
                        <a:effectLst/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sz="1800" dirty="0">
                    <a:effectLst/>
                    <a:latin typeface="ACaslonPro"/>
                  </a:rPr>
                  <a:t> is scattering potential. Schematically, </a:t>
                </a:r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F8135DC-97E1-A63B-2CF6-BAD84635CB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654" y="4161355"/>
                <a:ext cx="3870290" cy="369332"/>
              </a:xfrm>
              <a:prstGeom prst="rect">
                <a:avLst/>
              </a:prstGeom>
              <a:blipFill>
                <a:blip r:embed="rId5"/>
                <a:stretch>
                  <a:fillRect t="-6667" r="-98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 descr="A math symbols with a plus sign&#10;&#10;Description automatically generated">
            <a:extLst>
              <a:ext uri="{FF2B5EF4-FFF2-40B4-BE49-F238E27FC236}">
                <a16:creationId xmlns:a16="http://schemas.microsoft.com/office/drawing/2014/main" id="{448C9E7D-8908-4D52-8CF5-9F1BE8FF38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84781" y="4421252"/>
            <a:ext cx="2400300" cy="889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A693938-5F22-6D2D-9BCA-27CD1FC0AC7E}"/>
                  </a:ext>
                </a:extLst>
              </p:cNvPr>
              <p:cNvSpPr txBox="1"/>
              <p:nvPr/>
            </p:nvSpPr>
            <p:spPr>
              <a:xfrm>
                <a:off x="318654" y="5437971"/>
                <a:ext cx="1155815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800" dirty="0">
                    <a:effectLst/>
                    <a:latin typeface="ACaslonPro"/>
                  </a:rPr>
                  <a:t>Suppose we take this expression for </a:t>
                </a:r>
                <a14:m>
                  <m:oMath xmlns:m="http://schemas.openxmlformats.org/officeDocument/2006/math">
                    <m:r>
                      <a:rPr lang="en-US" sz="1800" i="1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</m:oMath>
                </a14:m>
                <a:r>
                  <a:rPr lang="en-US" sz="1800" dirty="0">
                    <a:effectLst/>
                    <a:latin typeface="ACaslonPro"/>
                  </a:rPr>
                  <a:t> </a:t>
                </a:r>
                <a:r>
                  <a:rPr lang="en-US" dirty="0"/>
                  <a:t>and plug it in under the integral sign: 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A693938-5F22-6D2D-9BCA-27CD1FC0AC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654" y="5437971"/>
                <a:ext cx="11558155" cy="369332"/>
              </a:xfrm>
              <a:prstGeom prst="rect">
                <a:avLst/>
              </a:prstGeom>
              <a:blipFill>
                <a:blip r:embed="rId7"/>
                <a:stretch>
                  <a:fillRect l="-329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16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A61D5D62-392C-0905-FB3F-6D6F7A8951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96804" y="5885792"/>
            <a:ext cx="4559300" cy="87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2797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E6BF54D4-4C15-B6B0-843A-D9D486FAD5AD}"/>
              </a:ext>
            </a:extLst>
          </p:cNvPr>
          <p:cNvSpPr txBox="1">
            <a:spLocks/>
          </p:cNvSpPr>
          <p:nvPr/>
        </p:nvSpPr>
        <p:spPr>
          <a:xfrm>
            <a:off x="318654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Recap: The Born Series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0B062E8-2EF4-4147-CC5B-B9651788F88E}"/>
                  </a:ext>
                </a:extLst>
              </p:cNvPr>
              <p:cNvSpPr txBox="1"/>
              <p:nvPr/>
            </p:nvSpPr>
            <p:spPr>
              <a:xfrm>
                <a:off x="318654" y="1140897"/>
                <a:ext cx="609946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800" dirty="0">
                    <a:effectLst/>
                    <a:latin typeface="ACaslonPro"/>
                  </a:rPr>
                  <a:t>Iterating this procedure, we obtain a formal series for </a:t>
                </a:r>
                <a14:m>
                  <m:oMath xmlns:m="http://schemas.openxmlformats.org/officeDocument/2006/math">
                    <m:r>
                      <a:rPr lang="en-US" sz="1800" i="1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</m:oMath>
                </a14:m>
                <a:r>
                  <a:rPr lang="en-US" sz="1800" dirty="0">
                    <a:effectLst/>
                    <a:latin typeface="ACaslonPro"/>
                  </a:rPr>
                  <a:t>  </a:t>
                </a:r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0B062E8-2EF4-4147-CC5B-B9651788F8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654" y="1140897"/>
                <a:ext cx="6099462" cy="369332"/>
              </a:xfrm>
              <a:prstGeom prst="rect">
                <a:avLst/>
              </a:prstGeom>
              <a:blipFill>
                <a:blip r:embed="rId2"/>
                <a:stretch>
                  <a:fillRect l="-622" t="-6452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0B1ACC9C-6305-1678-17F2-170622E525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0254" y="1585668"/>
            <a:ext cx="7772400" cy="88079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8DE741A-F85E-CF39-7BD3-AF7CE44D6E98}"/>
                  </a:ext>
                </a:extLst>
              </p:cNvPr>
              <p:cNvSpPr txBox="1"/>
              <p:nvPr/>
            </p:nvSpPr>
            <p:spPr>
              <a:xfrm>
                <a:off x="318653" y="2651126"/>
                <a:ext cx="11443855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800" dirty="0">
                    <a:effectLst/>
                    <a:latin typeface="ACaslonPro"/>
                  </a:rPr>
                  <a:t>In each integrand only the </a:t>
                </a:r>
                <a:r>
                  <a:rPr lang="en-US" sz="1800" i="1" dirty="0">
                    <a:effectLst/>
                    <a:latin typeface="ACaslonPro"/>
                  </a:rPr>
                  <a:t>incident </a:t>
                </a:r>
                <a:r>
                  <a:rPr lang="en-US" sz="1800" dirty="0">
                    <a:effectLst/>
                    <a:latin typeface="ACaslonPro"/>
                  </a:rPr>
                  <a:t>wave function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800" dirty="0">
                    <a:effectLst/>
                    <a:latin typeface="ACaslonPro"/>
                  </a:rPr>
                  <a:t> </a:t>
                </a:r>
                <a:r>
                  <a:rPr lang="en-US" dirty="0"/>
                  <a:t>appears, together with more and more powers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𝑔𝑉</m:t>
                    </m:r>
                  </m:oMath>
                </a14:m>
                <a:r>
                  <a:rPr lang="en-US" dirty="0"/>
                  <a:t>. </a:t>
                </a:r>
              </a:p>
              <a:p>
                <a:r>
                  <a:rPr lang="en-US" sz="1800" dirty="0">
                    <a:effectLst/>
                    <a:latin typeface="ACaslonPro"/>
                  </a:rPr>
                  <a:t>The </a:t>
                </a:r>
                <a:r>
                  <a:rPr lang="en-US" sz="1800" i="1" dirty="0">
                    <a:effectLst/>
                    <a:latin typeface="ACaslonPro"/>
                  </a:rPr>
                  <a:t>first </a:t>
                </a:r>
                <a:r>
                  <a:rPr lang="en-US" sz="1800" dirty="0">
                    <a:effectLst/>
                    <a:latin typeface="ACaslonPro"/>
                  </a:rPr>
                  <a:t>Born approximation truncates the series after the second term, but it is pretty clear how one generates the higher-order corrections. The Born series can be represented diagrammatically as </a:t>
                </a: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8DE741A-F85E-CF39-7BD3-AF7CE44D6E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653" y="2651126"/>
                <a:ext cx="11443855" cy="1200329"/>
              </a:xfrm>
              <a:prstGeom prst="rect">
                <a:avLst/>
              </a:prstGeom>
              <a:blipFill>
                <a:blip r:embed="rId4"/>
                <a:stretch>
                  <a:fillRect l="-332" t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 descr="A diagram of a circle with a circle and a circle with a circle and a circle with a circle and a circle with a circle and a circle with a circle and a circle with a circle and&#10;&#10;Description automatically generated">
            <a:extLst>
              <a:ext uri="{FF2B5EF4-FFF2-40B4-BE49-F238E27FC236}">
                <a16:creationId xmlns:a16="http://schemas.microsoft.com/office/drawing/2014/main" id="{35D9AEA8-0917-00B4-F3F7-9E9ED52981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5632" y="3607357"/>
            <a:ext cx="7772400" cy="141689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4352269-5EF2-B46C-93B6-3F193ED5D5B5}"/>
                  </a:ext>
                </a:extLst>
              </p:cNvPr>
              <p:cNvSpPr txBox="1"/>
              <p:nvPr/>
            </p:nvSpPr>
            <p:spPr>
              <a:xfrm>
                <a:off x="318652" y="5272332"/>
                <a:ext cx="11610111" cy="14773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800" dirty="0">
                    <a:effectLst/>
                    <a:latin typeface="ACaslonPro"/>
                  </a:rPr>
                  <a:t>0-th order: </a:t>
                </a:r>
                <a14:m>
                  <m:oMath xmlns:m="http://schemas.openxmlformats.org/officeDocument/2006/math">
                    <m:r>
                      <a:rPr lang="en-US" sz="1800" i="1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1800" i="1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dirty="0">
                    <a:effectLst/>
                    <a:latin typeface="ACaslonPro"/>
                  </a:rPr>
                  <a:t>is untouched by the potential; </a:t>
                </a:r>
              </a:p>
              <a:p>
                <a:r>
                  <a:rPr lang="en-US" sz="1800" dirty="0">
                    <a:effectLst/>
                    <a:latin typeface="ACaslonPro"/>
                  </a:rPr>
                  <a:t>1-th order: </a:t>
                </a:r>
                <a14:m>
                  <m:oMath xmlns:m="http://schemas.openxmlformats.org/officeDocument/2006/math">
                    <m:r>
                      <a:rPr lang="en-US" sz="1800" i="1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</m:oMath>
                </a14:m>
                <a:r>
                  <a:rPr lang="en-US" sz="1800" dirty="0">
                    <a:effectLst/>
                    <a:latin typeface="ACaslonPro"/>
                  </a:rPr>
                  <a:t> is “kicked” once, and then “propagates” out in some new direction; </a:t>
                </a:r>
              </a:p>
              <a:p>
                <a:r>
                  <a:rPr lang="en-US" sz="1800" dirty="0">
                    <a:effectLst/>
                    <a:latin typeface="ACaslonPro"/>
                  </a:rPr>
                  <a:t>2-nd order: </a:t>
                </a:r>
                <a14:m>
                  <m:oMath xmlns:m="http://schemas.openxmlformats.org/officeDocument/2006/math">
                    <m:r>
                      <a:rPr lang="en-US" sz="1800" i="1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</m:oMath>
                </a14:m>
                <a:r>
                  <a:rPr lang="en-US" sz="1800" dirty="0">
                    <a:effectLst/>
                    <a:latin typeface="ACaslonPro"/>
                  </a:rPr>
                  <a:t> is kicked, propagates to a new location, is kicked again, and then propagates out; and so on </a:t>
                </a:r>
              </a:p>
              <a:p>
                <a:r>
                  <a:rPr lang="en-US" sz="1800" dirty="0">
                    <a:effectLst/>
                    <a:highlight>
                      <a:srgbClr val="FFFF00"/>
                    </a:highlight>
                    <a:latin typeface="ACaslonPro"/>
                  </a:rPr>
                  <a:t>In this context the Green’s function is sometimes called the </a:t>
                </a:r>
                <a:r>
                  <a:rPr lang="en-US" sz="1800" b="1" dirty="0">
                    <a:effectLst/>
                    <a:highlight>
                      <a:srgbClr val="FFFF00"/>
                    </a:highlight>
                    <a:latin typeface="ACaslonPro"/>
                  </a:rPr>
                  <a:t>propagator</a:t>
                </a:r>
                <a:r>
                  <a:rPr lang="en-US" sz="1800" dirty="0">
                    <a:effectLst/>
                    <a:highlight>
                      <a:srgbClr val="FFFF00"/>
                    </a:highlight>
                    <a:latin typeface="ACaslonPro"/>
                  </a:rPr>
                  <a:t>—it tells you how the disturbance propagates between one interaction and the next. </a:t>
                </a:r>
                <a:endParaRPr lang="en-US" dirty="0">
                  <a:highlight>
                    <a:srgbClr val="FFFF00"/>
                  </a:highlight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4352269-5EF2-B46C-93B6-3F193ED5D5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652" y="5272332"/>
                <a:ext cx="11610111" cy="1477328"/>
              </a:xfrm>
              <a:prstGeom prst="rect">
                <a:avLst/>
              </a:prstGeom>
              <a:blipFill>
                <a:blip r:embed="rId6"/>
                <a:stretch>
                  <a:fillRect l="-328" t="-2564" b="-59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132075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E6BF54D4-4C15-B6B0-843A-D9D486FAD5AD}"/>
              </a:ext>
            </a:extLst>
          </p:cNvPr>
          <p:cNvSpPr txBox="1">
            <a:spLocks/>
          </p:cNvSpPr>
          <p:nvPr/>
        </p:nvSpPr>
        <p:spPr>
          <a:xfrm>
            <a:off x="318654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Recap: The Born Series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DE846E5-0732-B5F8-8310-F03F312A92BD}"/>
                  </a:ext>
                </a:extLst>
              </p:cNvPr>
              <p:cNvSpPr txBox="1"/>
              <p:nvPr/>
            </p:nvSpPr>
            <p:spPr>
              <a:xfrm>
                <a:off x="318653" y="1003453"/>
                <a:ext cx="11672455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800" dirty="0">
                    <a:effectLst/>
                    <a:latin typeface="ACaslonPro"/>
                  </a:rPr>
                  <a:t>The Born series was the inspiration for Feynman’s formulation of relativistic quantum mechanics, which is expressed entirely in terms of </a:t>
                </a:r>
                <a:r>
                  <a:rPr lang="en-US" sz="1800" b="1" dirty="0">
                    <a:effectLst/>
                    <a:latin typeface="ACaslonPro"/>
                  </a:rPr>
                  <a:t>vertex factors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effectLst/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sz="1800" dirty="0">
                    <a:effectLst/>
                    <a:latin typeface="ACaslonPro"/>
                  </a:rPr>
                  <a:t> and </a:t>
                </a:r>
                <a:r>
                  <a:rPr lang="en-US" sz="1800" b="1" dirty="0">
                    <a:effectLst/>
                    <a:latin typeface="ACaslonPro"/>
                  </a:rPr>
                  <a:t>propagators</a:t>
                </a:r>
                <a:r>
                  <a:rPr lang="en-US" sz="1800" dirty="0">
                    <a:effectLst/>
                    <a:latin typeface="ACaslonPro"/>
                  </a:rPr>
                  <a:t>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effectLst/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sz="1800" dirty="0">
                    <a:effectLst/>
                    <a:latin typeface="ACaslonPro"/>
                  </a:rPr>
                  <a:t> connected together in </a:t>
                </a:r>
                <a:r>
                  <a:rPr lang="en-US" sz="1800" b="1" dirty="0">
                    <a:effectLst/>
                    <a:latin typeface="ACaslonPro"/>
                  </a:rPr>
                  <a:t>Feynman diagrams</a:t>
                </a:r>
                <a:r>
                  <a:rPr lang="en-US" sz="1800" dirty="0">
                    <a:effectLst/>
                    <a:latin typeface="ACaslonPro"/>
                  </a:rPr>
                  <a:t>. </a:t>
                </a: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DE846E5-0732-B5F8-8310-F03F312A92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653" y="1003453"/>
                <a:ext cx="11672455" cy="923330"/>
              </a:xfrm>
              <a:prstGeom prst="rect">
                <a:avLst/>
              </a:prstGeom>
              <a:blipFill>
                <a:blip r:embed="rId2"/>
                <a:stretch>
                  <a:fillRect l="-326" t="-41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 descr="A diagram of a line graph&#10;&#10;Description automatically generated">
            <a:extLst>
              <a:ext uri="{FF2B5EF4-FFF2-40B4-BE49-F238E27FC236}">
                <a16:creationId xmlns:a16="http://schemas.microsoft.com/office/drawing/2014/main" id="{4C73AEC2-CE2B-DE52-1290-C0EFE5A762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00" y="2007677"/>
            <a:ext cx="3099075" cy="2923541"/>
          </a:xfrm>
          <a:prstGeom prst="rect">
            <a:avLst/>
          </a:prstGeom>
        </p:spPr>
      </p:pic>
      <p:pic>
        <p:nvPicPr>
          <p:cNvPr id="8" name="Picture 7" descr="A person in a suit and tie&#10;&#10;Description automatically generated">
            <a:extLst>
              <a:ext uri="{FF2B5EF4-FFF2-40B4-BE49-F238E27FC236}">
                <a16:creationId xmlns:a16="http://schemas.microsoft.com/office/drawing/2014/main" id="{F7DC494E-E772-98A4-8A35-29C195DED5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9430" y="2007677"/>
            <a:ext cx="2581762" cy="3237871"/>
          </a:xfrm>
          <a:prstGeom prst="rect">
            <a:avLst/>
          </a:prstGeom>
        </p:spPr>
      </p:pic>
      <p:pic>
        <p:nvPicPr>
          <p:cNvPr id="10" name="Picture 9" descr="A group of black lines with circles and lines&#10;&#10;Description automatically generated with medium confidence">
            <a:extLst>
              <a:ext uri="{FF2B5EF4-FFF2-40B4-BE49-F238E27FC236}">
                <a16:creationId xmlns:a16="http://schemas.microsoft.com/office/drawing/2014/main" id="{36732A8B-F9DB-65A9-257F-332ED9D806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25095" y="2799196"/>
            <a:ext cx="4472338" cy="2676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5558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309DE46A-986C-D7FF-5CBC-FE14A757A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827" y="0"/>
            <a:ext cx="10515600" cy="1325563"/>
          </a:xfrm>
        </p:spPr>
        <p:txBody>
          <a:bodyPr/>
          <a:lstStyle/>
          <a:p>
            <a:r>
              <a:rPr lang="en-US" b="1" dirty="0"/>
              <a:t>Sum of all stories: The intuitive picture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07DD5A-ADA0-26C7-17FE-6B22F7D07BF9}"/>
              </a:ext>
            </a:extLst>
          </p:cNvPr>
          <p:cNvSpPr txBox="1"/>
          <p:nvPr/>
        </p:nvSpPr>
        <p:spPr>
          <a:xfrm>
            <a:off x="349827" y="1140897"/>
            <a:ext cx="60994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How does the state of a particle evolve with time?</a:t>
            </a:r>
          </a:p>
        </p:txBody>
      </p:sp>
      <p:pic>
        <p:nvPicPr>
          <p:cNvPr id="7" name="Picture 6" descr="A group of black text&#10;&#10;AI-generated content may be incorrect.">
            <a:extLst>
              <a:ext uri="{FF2B5EF4-FFF2-40B4-BE49-F238E27FC236}">
                <a16:creationId xmlns:a16="http://schemas.microsoft.com/office/drawing/2014/main" id="{86E2147B-E352-D46E-E7A9-A71BEFA87A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674090"/>
            <a:ext cx="1219200" cy="5588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C04EB28-1FA1-8D0C-50C8-719FF15917B5}"/>
                  </a:ext>
                </a:extLst>
              </p:cNvPr>
              <p:cNvSpPr txBox="1"/>
              <p:nvPr/>
            </p:nvSpPr>
            <p:spPr>
              <a:xfrm>
                <a:off x="1761260" y="1768824"/>
                <a:ext cx="8380268" cy="3767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depends on the system inhabited by the state in the form of the Hamiltonian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acc>
                  </m:oMath>
                </a14:m>
                <a:r>
                  <a:rPr lang="en-US" dirty="0"/>
                  <a:t>.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C04EB28-1FA1-8D0C-50C8-719FF15917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1260" y="1768824"/>
                <a:ext cx="8380268" cy="376770"/>
              </a:xfrm>
              <a:prstGeom prst="rect">
                <a:avLst/>
              </a:prstGeom>
              <a:blipFill>
                <a:blip r:embed="rId4"/>
                <a:stretch>
                  <a:fillRect l="-605" t="-3333" b="-3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733885F-D3B4-B826-DC55-BAE529393B26}"/>
                  </a:ext>
                </a:extLst>
              </p:cNvPr>
              <p:cNvSpPr txBox="1"/>
              <p:nvPr/>
            </p:nvSpPr>
            <p:spPr>
              <a:xfrm>
                <a:off x="349827" y="2396751"/>
                <a:ext cx="6099462" cy="3767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After the entire eigen spectrum of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known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733885F-D3B4-B826-DC55-BAE529393B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827" y="2396751"/>
                <a:ext cx="6099462" cy="376770"/>
              </a:xfrm>
              <a:prstGeom prst="rect">
                <a:avLst/>
              </a:prstGeom>
              <a:blipFill>
                <a:blip r:embed="rId5"/>
                <a:stretch>
                  <a:fillRect l="-832" t="-3226" b="-258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60C4970C-E3FE-75CC-78A2-5F81868A7B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83150" y="2396751"/>
            <a:ext cx="2587914" cy="359229"/>
          </a:xfrm>
          <a:prstGeom prst="rect">
            <a:avLst/>
          </a:prstGeom>
        </p:spPr>
      </p:pic>
      <p:pic>
        <p:nvPicPr>
          <p:cNvPr id="14" name="Picture 13" descr="A black text with black letters&#10;&#10;AI-generated content may be incorrect.">
            <a:extLst>
              <a:ext uri="{FF2B5EF4-FFF2-40B4-BE49-F238E27FC236}">
                <a16:creationId xmlns:a16="http://schemas.microsoft.com/office/drawing/2014/main" id="{353AF08D-4667-1B0E-B116-66037C0693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14751" y="2835180"/>
            <a:ext cx="4473286" cy="87541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8A32D43-60A7-38E5-75CC-2729A205A541}"/>
              </a:ext>
            </a:extLst>
          </p:cNvPr>
          <p:cNvSpPr txBox="1"/>
          <p:nvPr/>
        </p:nvSpPr>
        <p:spPr>
          <a:xfrm>
            <a:off x="7419109" y="2414292"/>
            <a:ext cx="9632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.  That 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3C03898-6EDE-059D-DF5D-B3D0F96C2D7E}"/>
                  </a:ext>
                </a:extLst>
              </p:cNvPr>
              <p:cNvSpPr txBox="1"/>
              <p:nvPr/>
            </p:nvSpPr>
            <p:spPr>
              <a:xfrm>
                <a:off x="422564" y="3772256"/>
                <a:ext cx="11346872" cy="28623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In classical mechanics, the Hamiltonian and </a:t>
                </a:r>
                <a:r>
                  <a:rPr lang="en-US" dirty="0" err="1"/>
                  <a:t>Lagrangian</a:t>
                </a:r>
                <a:r>
                  <a:rPr lang="en-US" dirty="0"/>
                  <a:t> formulations are equivalent. We seek an answer that relies on some analogue of the </a:t>
                </a:r>
                <a:r>
                  <a:rPr lang="en-US" dirty="0" err="1"/>
                  <a:t>Lagrangian</a:t>
                </a:r>
                <a:r>
                  <a:rPr lang="en-US" dirty="0"/>
                  <a:t> action. In 1920, P.A.M. Dirac made a mysterious comment to this effect, which later inspired Richard Feynman: </a:t>
                </a:r>
              </a:p>
              <a:p>
                <a:endParaRPr lang="en-US" dirty="0"/>
              </a:p>
              <a:p>
                <a:r>
                  <a:rPr lang="en-US" dirty="0"/>
                  <a:t>Consider a trajectory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between an initial point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and possible future point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′,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′)</m:t>
                    </m:r>
                  </m:oMath>
                </a14:m>
                <a:r>
                  <a:rPr lang="en-US" dirty="0"/>
                  <a:t>. </a:t>
                </a:r>
              </a:p>
              <a:p>
                <a:endParaRPr lang="en-US" dirty="0"/>
              </a:p>
              <a:p>
                <a:r>
                  <a:rPr lang="en-US" dirty="0"/>
                  <a:t>Let the </a:t>
                </a:r>
                <a:r>
                  <a:rPr lang="en-US" b="1" dirty="0"/>
                  <a:t>transition probability amplitude</a:t>
                </a:r>
                <a:r>
                  <a:rPr lang="en-US" dirty="0"/>
                  <a:t> 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be the inner product of the wavefunction in the Schrödinger picture of the particle evaluated at these two points.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3C03898-6EDE-059D-DF5D-B3D0F96C2D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564" y="3772256"/>
                <a:ext cx="11346872" cy="2862322"/>
              </a:xfrm>
              <a:prstGeom prst="rect">
                <a:avLst/>
              </a:prstGeom>
              <a:blipFill>
                <a:blip r:embed="rId8"/>
                <a:stretch>
                  <a:fillRect l="-447" t="-1327" b="-22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Picture 18" descr="A group of black symbols&#10;&#10;AI-generated content may be incorrect.">
            <a:extLst>
              <a:ext uri="{FF2B5EF4-FFF2-40B4-BE49-F238E27FC236}">
                <a16:creationId xmlns:a16="http://schemas.microsoft.com/office/drawing/2014/main" id="{7E64C635-C927-01B3-8EBA-C786C45603B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15766" y="5717103"/>
            <a:ext cx="2071255" cy="428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9496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346125-B7CC-BD2C-FD45-4389E47E60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1F53B761-DAE9-5B6F-4B5E-5C2EF73464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827" y="0"/>
            <a:ext cx="10515600" cy="1325563"/>
          </a:xfrm>
        </p:spPr>
        <p:txBody>
          <a:bodyPr/>
          <a:lstStyle/>
          <a:p>
            <a:r>
              <a:rPr lang="en-US" b="1" dirty="0"/>
              <a:t>Sum of all stories: The intuitive picture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4263364-DD95-D788-72A5-54D888744A6D}"/>
                  </a:ext>
                </a:extLst>
              </p:cNvPr>
              <p:cNvSpPr txBox="1"/>
              <p:nvPr/>
            </p:nvSpPr>
            <p:spPr>
              <a:xfrm>
                <a:off x="349827" y="1096970"/>
                <a:ext cx="11329555" cy="481990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Feynman hinted at the “equivalence” of the probability amplitude and the exponent of the classical action of the trajectory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]/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ℏ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p>
                  </m:oMath>
                </a14:m>
                <a:r>
                  <a:rPr lang="en-US" dirty="0"/>
                  <a:t> where “equivalence” is not yet well-defined.</a:t>
                </a:r>
              </a:p>
              <a:p>
                <a:endParaRPr lang="en-US" dirty="0"/>
              </a:p>
              <a:p>
                <a:r>
                  <a:rPr lang="en-US" b="1" dirty="0"/>
                  <a:t>Feynman, 1948 </a:t>
                </a:r>
                <a:r>
                  <a:rPr lang="en-US" dirty="0"/>
                  <a:t>(He spent 5 years of intense work to rewrite the entire QM in his own original way): </a:t>
                </a:r>
              </a:p>
              <a:p>
                <a:endParaRPr lang="en-US" dirty="0"/>
              </a:p>
              <a:p>
                <a:r>
                  <a:rPr lang="en-US" dirty="0"/>
                  <a:t>Let a given trajectory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be associated with a transition probability amplitude with the same form as that given by Dirac. In QM, we cannot speak of the particle taking any well-defined trajectory between two points</a:t>
                </a:r>
                <a14:m>
                  <m:oMath xmlns:m="http://schemas.openxmlformats.org/officeDocument/2006/math"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′,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′)</m:t>
                    </m:r>
                  </m:oMath>
                </a14:m>
                <a:r>
                  <a:rPr lang="en-US" dirty="0"/>
                  <a:t>. </a:t>
                </a:r>
                <a:r>
                  <a:rPr lang="en-US" dirty="0">
                    <a:highlight>
                      <a:srgbClr val="FFFF00"/>
                    </a:highlight>
                  </a:rPr>
                  <a:t>In QM, we can only speak of the probability of finding the particle at these locations, which is related to wavefunctions </a:t>
                </a:r>
                <a14:m>
                  <m:oMath xmlns:m="http://schemas.openxmlformats.org/officeDocument/2006/math">
                    <m:r>
                      <a:rPr lang="en-US" b="0" i="0" smtClean="0">
                        <a:highlight>
                          <a:srgbClr val="FFFF00"/>
                        </a:highlight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en-US" i="1" smtClean="0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smtClean="0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  <m:r>
                          <a:rPr lang="en-US" i="1" dirty="0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 dirty="0">
                                <a:highlight>
                                  <a:srgbClr val="FFFF00"/>
                                </a:highlight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highlight>
                                  <a:srgbClr val="FFFF00"/>
                                </a:highlight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 dirty="0">
                                <a:highlight>
                                  <a:srgbClr val="FFFF00"/>
                                </a:highlight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i="1" dirty="0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 dirty="0">
                                <a:highlight>
                                  <a:srgbClr val="FFFF00"/>
                                </a:highlight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highlight>
                                  <a:srgbClr val="FFFF00"/>
                                </a:highlight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i="1" dirty="0">
                                <a:highlight>
                                  <a:srgbClr val="FFFF00"/>
                                </a:highlight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i="1" dirty="0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r>
                  <a:rPr lang="en-US" dirty="0">
                    <a:highlight>
                      <a:srgbClr val="FFFF00"/>
                    </a:highlight>
                  </a:rPr>
                  <a:t> and </a:t>
                </a:r>
                <a14:m>
                  <m:oMath xmlns:m="http://schemas.openxmlformats.org/officeDocument/2006/math">
                    <m:r>
                      <a:rPr lang="en-US">
                        <a:highlight>
                          <a:srgbClr val="FFFF00"/>
                        </a:highlight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en-US" i="1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  <m:r>
                          <a:rPr lang="en-US" i="1" dirty="0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 dirty="0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 dirty="0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  <m:t>′, </m:t>
                        </m:r>
                        <m:r>
                          <a:rPr lang="en-US" i="1" dirty="0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 dirty="0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  <m:t>′)</m:t>
                        </m:r>
                      </m:e>
                    </m:d>
                  </m:oMath>
                </a14:m>
                <a:r>
                  <a:rPr lang="en-US" dirty="0">
                    <a:highlight>
                      <a:srgbClr val="FFFF00"/>
                    </a:highlight>
                  </a:rPr>
                  <a:t>. That is, all that can be determined is the relative probability of the particle taking one path or another.</a:t>
                </a:r>
              </a:p>
              <a:p>
                <a:endParaRPr lang="en-US" dirty="0"/>
              </a:p>
              <a:p>
                <a:r>
                  <a:rPr lang="en-US" b="1" dirty="0"/>
                  <a:t>Feynman’s insight</a:t>
                </a:r>
                <a:r>
                  <a:rPr lang="en-US" dirty="0"/>
                  <a:t>: the total transition probability amplitude can be obtained by summing the amplitudes of the particle having taken any individual path.</a:t>
                </a:r>
              </a:p>
              <a:p>
                <a:endParaRPr lang="en-US" dirty="0"/>
              </a:p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′, 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′)</m:t>
                        </m:r>
                      </m:e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r>
                  <a:rPr lang="en-US" dirty="0"/>
                  <a:t> can be calculated in the method suggested by Feynman, the time-evolution of the state can be determined by considering contributions from all possible future states, and the problem is solved. Below, the </a:t>
                </a:r>
                <a:r>
                  <a:rPr lang="en-US" dirty="0" err="1"/>
                  <a:t>kets</a:t>
                </a:r>
                <a:r>
                  <a:rPr lang="en-US" dirty="0"/>
                  <a:t> are eigenstates of the position operator, such that integration over all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spans the entire basis.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4263364-DD95-D788-72A5-54D888744A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827" y="1096970"/>
                <a:ext cx="11329555" cy="4819909"/>
              </a:xfrm>
              <a:prstGeom prst="rect">
                <a:avLst/>
              </a:prstGeom>
              <a:blipFill>
                <a:blip r:embed="rId2"/>
                <a:stretch>
                  <a:fillRect l="-448" t="-525" r="-896" b="-10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 descr="A black text on a white background&#10;&#10;AI-generated content may be incorrect.">
            <a:extLst>
              <a:ext uri="{FF2B5EF4-FFF2-40B4-BE49-F238E27FC236}">
                <a16:creationId xmlns:a16="http://schemas.microsoft.com/office/drawing/2014/main" id="{97376228-A4A5-C15B-A273-F0D8BE247F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6555" y="5916879"/>
            <a:ext cx="5269923" cy="748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1415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A1F8187B-2923-9267-BE58-87C5629A3B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827" y="0"/>
            <a:ext cx="10515600" cy="1325563"/>
          </a:xfrm>
        </p:spPr>
        <p:txBody>
          <a:bodyPr/>
          <a:lstStyle/>
          <a:p>
            <a:r>
              <a:rPr lang="en-US" b="1" dirty="0"/>
              <a:t>Sum of all stories: The intuitive picture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82A6581-4002-38FE-72A9-318C037E99DF}"/>
                  </a:ext>
                </a:extLst>
              </p:cNvPr>
              <p:cNvSpPr txBox="1"/>
              <p:nvPr/>
            </p:nvSpPr>
            <p:spPr>
              <a:xfrm>
                <a:off x="349827" y="1072774"/>
                <a:ext cx="11492346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The propagator of a quantum system between two spacetime points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′,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′)</m:t>
                    </m:r>
                  </m:oMath>
                </a14:m>
                <a:r>
                  <a:rPr lang="en-US" dirty="0"/>
                  <a:t> is the probability transition amplitude between the wavefunction evaluated at those points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82A6581-4002-38FE-72A9-318C037E99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827" y="1072774"/>
                <a:ext cx="11492346" cy="646331"/>
              </a:xfrm>
              <a:prstGeom prst="rect">
                <a:avLst/>
              </a:prstGeom>
              <a:blipFill>
                <a:blip r:embed="rId2"/>
                <a:stretch>
                  <a:fillRect l="-442" t="-3846" b="-13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 descr="A black symbols on a white background&#10;&#10;AI-generated content may be incorrect.">
            <a:extLst>
              <a:ext uri="{FF2B5EF4-FFF2-40B4-BE49-F238E27FC236}">
                <a16:creationId xmlns:a16="http://schemas.microsoft.com/office/drawing/2014/main" id="{DB54EEEE-0311-CE6D-69B6-28369C07F7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7713" y="1824321"/>
            <a:ext cx="4762500" cy="6223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3D48400-DAFA-DA21-0232-95BABD11155F}"/>
                  </a:ext>
                </a:extLst>
              </p:cNvPr>
              <p:cNvSpPr txBox="1"/>
              <p:nvPr/>
            </p:nvSpPr>
            <p:spPr>
              <a:xfrm>
                <a:off x="349826" y="2551837"/>
                <a:ext cx="11745191" cy="23269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The path integral method, is an explicit way to construct this propagator. We consider possible trajectories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of a particle moving through a time-independent potential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with endpoints fixed at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′,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′)</m:t>
                    </m:r>
                  </m:oMath>
                </a14:m>
                <a:r>
                  <a:rPr lang="en-US" dirty="0"/>
                  <a:t>. An infinite continuum of such trajectories are possible, each with classical action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)]</m:t>
                    </m:r>
                  </m:oMath>
                </a14:m>
                <a:r>
                  <a:rPr lang="en-US" dirty="0"/>
                  <a:t>.</a:t>
                </a:r>
              </a:p>
              <a:p>
                <a:endParaRPr lang="en-US" dirty="0"/>
              </a:p>
              <a:p>
                <a:r>
                  <a:rPr lang="en-US" dirty="0"/>
                  <a:t>Feynman says: </a:t>
                </a:r>
                <a:r>
                  <a:rPr lang="en-US" dirty="0">
                    <a:highlight>
                      <a:srgbClr val="FFFF00"/>
                    </a:highlight>
                  </a:rPr>
                  <a:t>The contribution to the propagator from a particular trajectory 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b="0" i="1" smtClean="0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b="0" i="1" smtClean="0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b="0" i="1" smtClean="0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n-US" b="0" i="1" smtClean="0">
                                <a:highlight>
                                  <a:srgbClr val="FFFF00"/>
                                </a:highlight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highlight>
                                  <a:srgbClr val="FFFF00"/>
                                </a:highlight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b="0" i="1" smtClean="0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  <m:t>]/</m:t>
                        </m:r>
                        <m:r>
                          <a:rPr lang="en-US" b="0" i="1" smtClean="0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ℏ</m:t>
                        </m:r>
                        <m:r>
                          <a:rPr lang="en-US" b="0" i="1" smtClean="0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p>
                  </m:oMath>
                </a14:m>
                <a:endParaRPr lang="en-US" dirty="0">
                  <a:highlight>
                    <a:srgbClr val="FFFF00"/>
                  </a:highlight>
                </a:endParaRPr>
              </a:p>
              <a:p>
                <a:endParaRPr lang="en-US" dirty="0"/>
              </a:p>
              <a:p>
                <a:r>
                  <a:rPr lang="en-US" dirty="0"/>
                  <a:t>Every possible path contributes with equal amplitude to the propagator, but with a phase related to the classical action. Summing over all possible trajectories, we must arrive at the propagator </a:t>
                </a:r>
                <a:endParaRPr lang="en-US" dirty="0">
                  <a:highlight>
                    <a:srgbClr val="FFFF00"/>
                  </a:highlight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3D48400-DAFA-DA21-0232-95BABD1115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826" y="2551837"/>
                <a:ext cx="11745191" cy="2326919"/>
              </a:xfrm>
              <a:prstGeom prst="rect">
                <a:avLst/>
              </a:prstGeom>
              <a:blipFill>
                <a:blip r:embed="rId4"/>
                <a:stretch>
                  <a:fillRect l="-432" t="-1639" b="-38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 descr="A black and white symbol&#10;&#10;AI-generated content may be incorrect.">
            <a:extLst>
              <a:ext uri="{FF2B5EF4-FFF2-40B4-BE49-F238E27FC236}">
                <a16:creationId xmlns:a16="http://schemas.microsoft.com/office/drawing/2014/main" id="{89097FEA-F6D5-4043-6C79-04D44FB5A9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0" y="5201119"/>
            <a:ext cx="5711537" cy="1020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8306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6392CC4-AAE3-49A5-74C5-3032E83946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827" y="0"/>
            <a:ext cx="10515600" cy="1325563"/>
          </a:xfrm>
        </p:spPr>
        <p:txBody>
          <a:bodyPr/>
          <a:lstStyle/>
          <a:p>
            <a:r>
              <a:rPr lang="en-US" b="1" dirty="0"/>
              <a:t>Path Integral in Quantum Mechanics (q, p)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01AB88B-16E5-60FF-4A05-20EEBAC78738}"/>
                  </a:ext>
                </a:extLst>
              </p:cNvPr>
              <p:cNvSpPr txBox="1"/>
              <p:nvPr/>
            </p:nvSpPr>
            <p:spPr>
              <a:xfrm>
                <a:off x="349826" y="1190481"/>
                <a:ext cx="11765973" cy="17988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QM usual formulation: the quantities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are replaced by operators which obey Heisenberg’s commutation relations. The mathematics one invokes is that of operators in Hilbert space. </a:t>
                </a:r>
              </a:p>
              <a:p>
                <a:endParaRPr lang="en-US" dirty="0"/>
              </a:p>
              <a:p>
                <a:r>
                  <a:rPr lang="en-US" dirty="0"/>
                  <a:t>The path-integral formulation of quantum mechanics, on the other hand, is based directly on the notion of a propagator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; 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. </a:t>
                </a:r>
                <a:r>
                  <a:rPr lang="en-US" dirty="0">
                    <a:highlight>
                      <a:srgbClr val="FFFF00"/>
                    </a:highlight>
                  </a:rPr>
                  <a:t>Given a wave function </a:t>
                </a:r>
                <a14:m>
                  <m:oMath xmlns:m="http://schemas.openxmlformats.org/officeDocument/2006/math">
                    <m:r>
                      <a:rPr lang="en-US" i="1" smtClean="0">
                        <a:highlight>
                          <a:srgbClr val="FFFF00"/>
                        </a:highligh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i="1" dirty="0" smtClean="0">
                        <a:highlight>
                          <a:srgbClr val="FFFF00"/>
                        </a:highlight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dirty="0" smtClean="0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dirty="0" smtClean="0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 dirty="0" smtClean="0">
                        <a:highlight>
                          <a:srgbClr val="FFFF00"/>
                        </a:highlight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 dirty="0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i="1" dirty="0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 dirty="0" smtClean="0">
                        <a:highlight>
                          <a:srgbClr val="FFFF00"/>
                        </a:highlight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highlight>
                      <a:srgbClr val="FFFF00"/>
                    </a:highlight>
                  </a:rPr>
                  <a:t> at time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i="1" dirty="0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 dirty="0">
                        <a:highlight>
                          <a:srgbClr val="FFFF00"/>
                        </a:highlight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highlight>
                      <a:srgbClr val="FFFF00"/>
                    </a:highlight>
                  </a:rPr>
                  <a:t>, the propagator gives the corresponding wave function at a later time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i="1" dirty="0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dirty="0">
                    <a:highlight>
                      <a:srgbClr val="FFFF00"/>
                    </a:highlight>
                  </a:rPr>
                  <a:t> by an appeal to Huygens' principle</a:t>
                </a:r>
                <a:r>
                  <a:rPr lang="en-US" dirty="0"/>
                  <a:t>: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01AB88B-16E5-60FF-4A05-20EEBAC787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826" y="1190481"/>
                <a:ext cx="11765973" cy="1798826"/>
              </a:xfrm>
              <a:prstGeom prst="rect">
                <a:avLst/>
              </a:prstGeom>
              <a:blipFill>
                <a:blip r:embed="rId2"/>
                <a:stretch>
                  <a:fillRect l="-431" t="-1399" b="-34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2F53AFAB-4C0F-9BA5-A1A7-4C6003DA48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7732" y="3101977"/>
            <a:ext cx="4487141" cy="70012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D721B1C-4C45-B6AB-8B18-F4A704F64F7C}"/>
              </a:ext>
            </a:extLst>
          </p:cNvPr>
          <p:cNvSpPr txBox="1"/>
          <p:nvPr/>
        </p:nvSpPr>
        <p:spPr>
          <a:xfrm>
            <a:off x="360219" y="3914768"/>
            <a:ext cx="6099462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The Huygens–Fresnel principle</a:t>
            </a:r>
            <a:r>
              <a:rPr lang="en-US" dirty="0"/>
              <a:t>: Every point on a wavefront is itself the source of spherical wavelets, and the secondary wavelets emanating from different points mutually interfere. The sum of these spherical wavelets forms a new wavefront. </a:t>
            </a:r>
          </a:p>
          <a:p>
            <a:endParaRPr lang="en-US" dirty="0"/>
          </a:p>
          <a:p>
            <a:r>
              <a:rPr lang="en-US" dirty="0"/>
              <a:t>As such, the Huygens-Fresnel principle is a method of analysis applied to problems of luminous wave propagation both in the far-field limit and in near-field diffraction as well as reflection.</a:t>
            </a:r>
          </a:p>
        </p:txBody>
      </p:sp>
      <p:pic>
        <p:nvPicPr>
          <p:cNvPr id="3" name="Picture 2" descr="A diagram of a boat&#10;&#10;AI-generated content may be incorrect.">
            <a:extLst>
              <a:ext uri="{FF2B5EF4-FFF2-40B4-BE49-F238E27FC236}">
                <a16:creationId xmlns:a16="http://schemas.microsoft.com/office/drawing/2014/main" id="{BD114010-10E7-281D-81E7-A02C3DDC58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1527" y="4179788"/>
            <a:ext cx="3044743" cy="192559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1482F6D-9918-E142-7585-72F92C60F025}"/>
              </a:ext>
            </a:extLst>
          </p:cNvPr>
          <p:cNvSpPr txBox="1"/>
          <p:nvPr/>
        </p:nvSpPr>
        <p:spPr>
          <a:xfrm>
            <a:off x="8161358" y="6077291"/>
            <a:ext cx="1925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Diffraction pattern</a:t>
            </a: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E1412CEC-11B0-9167-B989-AE833D685C3E}"/>
              </a:ext>
            </a:extLst>
          </p:cNvPr>
          <p:cNvSpPr/>
          <p:nvPr/>
        </p:nvSpPr>
        <p:spPr>
          <a:xfrm>
            <a:off x="7024254" y="3289340"/>
            <a:ext cx="332509" cy="32539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282EB9-32DF-C54F-08FA-BF80A73E847C}"/>
              </a:ext>
            </a:extLst>
          </p:cNvPr>
          <p:cNvSpPr txBox="1"/>
          <p:nvPr/>
        </p:nvSpPr>
        <p:spPr>
          <a:xfrm>
            <a:off x="7601527" y="3267371"/>
            <a:ext cx="3020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Generalized Huygens Principle</a:t>
            </a:r>
          </a:p>
        </p:txBody>
      </p:sp>
    </p:spTree>
    <p:extLst>
      <p:ext uri="{BB962C8B-B14F-4D97-AF65-F5344CB8AC3E}">
        <p14:creationId xmlns:p14="http://schemas.microsoft.com/office/powerpoint/2010/main" val="9465295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35035</TotalTime>
  <Words>2948</Words>
  <Application>Microsoft Macintosh PowerPoint</Application>
  <PresentationFormat>Widescreen</PresentationFormat>
  <Paragraphs>206</Paragraphs>
  <Slides>29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6" baseType="lpstr">
      <vt:lpstr>ACaslonPro</vt:lpstr>
      <vt:lpstr>Arial</vt:lpstr>
      <vt:lpstr>Calibri</vt:lpstr>
      <vt:lpstr>Calibri Light</vt:lpstr>
      <vt:lpstr>Cambria Math</vt:lpstr>
      <vt:lpstr>Google Sans</vt:lpstr>
      <vt:lpstr>Office Theme</vt:lpstr>
      <vt:lpstr>PHYS4260 Quantum Mechanics II Spring 2025 </vt:lpstr>
      <vt:lpstr>Outline</vt:lpstr>
      <vt:lpstr>PowerPoint Presentation</vt:lpstr>
      <vt:lpstr>PowerPoint Presentation</vt:lpstr>
      <vt:lpstr>PowerPoint Presentation</vt:lpstr>
      <vt:lpstr>Sum of all stories: The intuitive picture</vt:lpstr>
      <vt:lpstr>Sum of all stories: The intuitive picture</vt:lpstr>
      <vt:lpstr>Sum of all stories: The intuitive picture</vt:lpstr>
      <vt:lpstr>Path Integral in Quantum Mechanics (q, p)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Schrödinger equation paradigm</vt:lpstr>
      <vt:lpstr>p_j-integration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PHYS4260 Quantum Mechanics II Spring 2024 </dc:title>
  <dc:creator>Marco Guzzi</dc:creator>
  <cp:lastModifiedBy>Marco Guzzi</cp:lastModifiedBy>
  <cp:revision>239</cp:revision>
  <dcterms:created xsi:type="dcterms:W3CDTF">2024-01-06T21:01:45Z</dcterms:created>
  <dcterms:modified xsi:type="dcterms:W3CDTF">2025-04-22T21:54:59Z</dcterms:modified>
</cp:coreProperties>
</file>